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media/image11.jpg" ContentType="image/jpeg"/>
  <Override PartName="/ppt/tags/tag3.xml" ContentType="application/vnd.openxmlformats-officedocument.presentationml.tags+xml"/>
  <Override PartName="/ppt/media/image12.jpg" ContentType="image/jpeg"/>
  <Override PartName="/ppt/tags/tag4.xml" ContentType="application/vnd.openxmlformats-officedocument.presentationml.tags+xml"/>
  <Override PartName="/ppt/media/image13.jpg" ContentType="image/jpeg"/>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media/image21.jpg" ContentType="image/jpeg"/>
  <Override PartName="/ppt/media/image22.jpg" ContentType="image/jpeg"/>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847" r:id="rId2"/>
    <p:sldId id="308" r:id="rId3"/>
    <p:sldId id="1852" r:id="rId4"/>
    <p:sldId id="1854" r:id="rId5"/>
    <p:sldId id="1857" r:id="rId6"/>
    <p:sldId id="1853" r:id="rId7"/>
    <p:sldId id="1849" r:id="rId8"/>
    <p:sldId id="1851" r:id="rId9"/>
    <p:sldId id="1850" r:id="rId10"/>
    <p:sldId id="1856" r:id="rId11"/>
    <p:sldId id="1855" r:id="rId12"/>
    <p:sldId id="1858" r:id="rId13"/>
    <p:sldId id="1859" r:id="rId14"/>
    <p:sldId id="1844" r:id="rId15"/>
    <p:sldId id="264"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航空学院样式01" id="{DE87021C-8F0A-46E2-B069-BC1688DB2A22}">
          <p14:sldIdLst>
            <p14:sldId id="1847"/>
            <p14:sldId id="308"/>
            <p14:sldId id="1852"/>
            <p14:sldId id="1854"/>
            <p14:sldId id="1857"/>
            <p14:sldId id="1853"/>
            <p14:sldId id="1849"/>
            <p14:sldId id="1851"/>
            <p14:sldId id="1850"/>
            <p14:sldId id="1856"/>
            <p14:sldId id="1855"/>
            <p14:sldId id="1858"/>
            <p14:sldId id="1859"/>
            <p14:sldId id="1844"/>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884D"/>
    <a:srgbClr val="4841A1"/>
    <a:srgbClr val="3690AC"/>
    <a:srgbClr val="AC7936"/>
    <a:srgbClr val="205FB0"/>
    <a:srgbClr val="1E218C"/>
    <a:srgbClr val="2160B1"/>
    <a:srgbClr val="23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1" d="100"/>
          <a:sy n="51" d="100"/>
        </p:scale>
        <p:origin x="88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C3A66-D651-459B-859B-BF3F648EB3E2}" type="datetimeFigureOut">
              <a:rPr lang="zh-CN" altLang="en-US" smtClean="0"/>
              <a:t>2023/7/12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849E1-7C9F-4471-9C27-80D5F8FAD3DF}" type="slidenum">
              <a:rPr lang="zh-CN" altLang="en-US" smtClean="0"/>
              <a:t>‹#›</a:t>
            </a:fld>
            <a:endParaRPr lang="zh-CN" altLang="en-US"/>
          </a:p>
        </p:txBody>
      </p:sp>
    </p:spTree>
    <p:extLst>
      <p:ext uri="{BB962C8B-B14F-4D97-AF65-F5344CB8AC3E}">
        <p14:creationId xmlns:p14="http://schemas.microsoft.com/office/powerpoint/2010/main" val="399577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a:t>
            </a:fld>
            <a:endParaRPr lang="zh-CN" altLang="en-US" dirty="0"/>
          </a:p>
        </p:txBody>
      </p:sp>
    </p:spTree>
    <p:extLst>
      <p:ext uri="{BB962C8B-B14F-4D97-AF65-F5344CB8AC3E}">
        <p14:creationId xmlns:p14="http://schemas.microsoft.com/office/powerpoint/2010/main" val="226116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14</a:t>
            </a:fld>
            <a:endParaRPr lang="zh-CN" altLang="en-US" dirty="0"/>
          </a:p>
        </p:txBody>
      </p:sp>
    </p:spTree>
    <p:extLst>
      <p:ext uri="{BB962C8B-B14F-4D97-AF65-F5344CB8AC3E}">
        <p14:creationId xmlns:p14="http://schemas.microsoft.com/office/powerpoint/2010/main" val="11723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5B680E-6056-42DC-AAA0-549A0EC050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58AA585-A76D-48F4-8DFC-93962EAC6F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ED9FF9F-4308-425D-BCBA-AE116F1F35EF}"/>
              </a:ext>
            </a:extLst>
          </p:cNvPr>
          <p:cNvSpPr>
            <a:spLocks noGrp="1"/>
          </p:cNvSpPr>
          <p:nvPr>
            <p:ph type="dt" sz="half" idx="10"/>
          </p:nvPr>
        </p:nvSpPr>
        <p:spPr/>
        <p:txBody>
          <a:bodyPr/>
          <a:lstStyle/>
          <a:p>
            <a:fld id="{2ADE2BA4-A6C5-42BC-BFA2-C8BE8DE10FBC}" type="datetime1">
              <a:rPr lang="zh-CN" altLang="en-US" smtClean="0"/>
              <a:t>2023/7/12</a:t>
            </a:fld>
            <a:endParaRPr lang="zh-CN" altLang="en-US"/>
          </a:p>
        </p:txBody>
      </p:sp>
      <p:sp>
        <p:nvSpPr>
          <p:cNvPr id="5" name="页脚占位符 4">
            <a:extLst>
              <a:ext uri="{FF2B5EF4-FFF2-40B4-BE49-F238E27FC236}">
                <a16:creationId xmlns:a16="http://schemas.microsoft.com/office/drawing/2014/main" id="{6E2978FF-7588-43DD-A340-076FFB38A1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B1B06A-A070-4EDE-9A99-EE8D7CCE89C7}"/>
              </a:ext>
            </a:extLst>
          </p:cNvPr>
          <p:cNvSpPr>
            <a:spLocks noGrp="1"/>
          </p:cNvSpPr>
          <p:nvPr>
            <p:ph type="sldNum" sz="quarter" idx="12"/>
          </p:nvPr>
        </p:nvSpPr>
        <p:spPr/>
        <p:txBody>
          <a:bodyPr/>
          <a:lstStyle>
            <a:lvl1pPr>
              <a:defRPr sz="1600" b="1">
                <a:solidFill>
                  <a:srgbClr val="205FB0"/>
                </a:solidFill>
              </a:defRPr>
            </a:lvl1pPr>
          </a:lstStyle>
          <a:p>
            <a:fld id="{91DEC45C-23F4-4E01-AC3A-7484B4151C3D}" type="slidenum">
              <a:rPr lang="zh-CN" altLang="en-US" smtClean="0"/>
              <a:pPr/>
              <a:t>‹#›</a:t>
            </a:fld>
            <a:endParaRPr lang="zh-CN" altLang="en-US"/>
          </a:p>
        </p:txBody>
      </p:sp>
    </p:spTree>
    <p:extLst>
      <p:ext uri="{BB962C8B-B14F-4D97-AF65-F5344CB8AC3E}">
        <p14:creationId xmlns:p14="http://schemas.microsoft.com/office/powerpoint/2010/main" val="156633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CC3329-6F16-4629-BBF6-108876B2E88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69F71A0-7595-487C-87F9-F82EE1CCE57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38EAE3-D0B9-4092-A1D8-1499654B90CF}"/>
              </a:ext>
            </a:extLst>
          </p:cNvPr>
          <p:cNvSpPr>
            <a:spLocks noGrp="1"/>
          </p:cNvSpPr>
          <p:nvPr>
            <p:ph type="dt" sz="half" idx="10"/>
          </p:nvPr>
        </p:nvSpPr>
        <p:spPr/>
        <p:txBody>
          <a:bodyPr/>
          <a:lstStyle/>
          <a:p>
            <a:fld id="{F8612315-CED8-421F-BB69-BDCA5B6D0655}" type="datetime1">
              <a:rPr lang="zh-CN" altLang="en-US" smtClean="0"/>
              <a:t>2023/7/12</a:t>
            </a:fld>
            <a:endParaRPr lang="zh-CN" altLang="en-US"/>
          </a:p>
        </p:txBody>
      </p:sp>
      <p:sp>
        <p:nvSpPr>
          <p:cNvPr id="5" name="页脚占位符 4">
            <a:extLst>
              <a:ext uri="{FF2B5EF4-FFF2-40B4-BE49-F238E27FC236}">
                <a16:creationId xmlns:a16="http://schemas.microsoft.com/office/drawing/2014/main" id="{4D90B161-4D5C-413A-A2FE-F946E09CD7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C0CCB8-9F03-457D-AB49-34A5FB23C4B2}"/>
              </a:ext>
            </a:extLst>
          </p:cNvPr>
          <p:cNvSpPr>
            <a:spLocks noGrp="1"/>
          </p:cNvSpPr>
          <p:nvPr>
            <p:ph type="sldNum" sz="quarter" idx="12"/>
          </p:nvPr>
        </p:nvSpPr>
        <p:spPr/>
        <p:txBody>
          <a:body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407876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474B6EB-FEDA-4EE1-888A-F2CB31BFFD1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DD16BF9-26AB-43E5-9C5E-98C4FC51873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299052-79E2-4628-9EBC-E6DA778EDF2D}"/>
              </a:ext>
            </a:extLst>
          </p:cNvPr>
          <p:cNvSpPr>
            <a:spLocks noGrp="1"/>
          </p:cNvSpPr>
          <p:nvPr>
            <p:ph type="dt" sz="half" idx="10"/>
          </p:nvPr>
        </p:nvSpPr>
        <p:spPr/>
        <p:txBody>
          <a:bodyPr/>
          <a:lstStyle/>
          <a:p>
            <a:fld id="{D6D23162-5410-4D6E-8F20-98D01DDFA783}" type="datetime1">
              <a:rPr lang="zh-CN" altLang="en-US" smtClean="0"/>
              <a:t>2023/7/12</a:t>
            </a:fld>
            <a:endParaRPr lang="zh-CN" altLang="en-US"/>
          </a:p>
        </p:txBody>
      </p:sp>
      <p:sp>
        <p:nvSpPr>
          <p:cNvPr id="5" name="页脚占位符 4">
            <a:extLst>
              <a:ext uri="{FF2B5EF4-FFF2-40B4-BE49-F238E27FC236}">
                <a16:creationId xmlns:a16="http://schemas.microsoft.com/office/drawing/2014/main" id="{7B9CFBED-D907-4127-A5DC-52B974BBBD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A72377-523F-40D9-8293-F5D53923D6EA}"/>
              </a:ext>
            </a:extLst>
          </p:cNvPr>
          <p:cNvSpPr>
            <a:spLocks noGrp="1"/>
          </p:cNvSpPr>
          <p:nvPr>
            <p:ph type="sldNum" sz="quarter" idx="12"/>
          </p:nvPr>
        </p:nvSpPr>
        <p:spPr/>
        <p:txBody>
          <a:body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1008956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样式2-首页1">
    <p:spTree>
      <p:nvGrpSpPr>
        <p:cNvPr id="1" name=""/>
        <p:cNvGrpSpPr/>
        <p:nvPr/>
      </p:nvGrpSpPr>
      <p:grpSpPr>
        <a:xfrm>
          <a:off x="0" y="0"/>
          <a:ext cx="0" cy="0"/>
          <a:chOff x="0" y="0"/>
          <a:chExt cx="0" cy="0"/>
        </a:xfrm>
      </p:grpSpPr>
      <p:sp>
        <p:nvSpPr>
          <p:cNvPr id="48" name="灯片编号占位符 5">
            <a:extLst>
              <a:ext uri="{FF2B5EF4-FFF2-40B4-BE49-F238E27FC236}">
                <a16:creationId xmlns:a16="http://schemas.microsoft.com/office/drawing/2014/main" id="{ED02F2BB-DC63-4110-BC0E-B6D1EB7E4853}"/>
              </a:ext>
            </a:extLst>
          </p:cNvPr>
          <p:cNvSpPr>
            <a:spLocks noGrp="1"/>
          </p:cNvSpPr>
          <p:nvPr>
            <p:ph type="sldNum" sz="quarter" idx="12"/>
          </p:nvPr>
        </p:nvSpPr>
        <p:spPr>
          <a:xfrm>
            <a:off x="8915400" y="6254750"/>
            <a:ext cx="2743200" cy="365125"/>
          </a:xfrm>
        </p:spPr>
        <p:txBody>
          <a:bodyPr/>
          <a:lstStyle>
            <a:lvl1pPr>
              <a:defRPr sz="1600" b="1">
                <a:solidFill>
                  <a:srgbClr val="205FB0"/>
                </a:solidFill>
              </a:defRPr>
            </a:lvl1pPr>
          </a:lstStyle>
          <a:p>
            <a:fld id="{0D21F65D-4E0E-4CB1-9506-915C84E5AE0F}" type="slidenum">
              <a:rPr lang="zh-CN" altLang="en-US" smtClean="0"/>
              <a:pPr/>
              <a:t>‹#›</a:t>
            </a:fld>
            <a:endParaRPr lang="zh-CN" altLang="en-US"/>
          </a:p>
        </p:txBody>
      </p:sp>
    </p:spTree>
    <p:extLst>
      <p:ext uri="{BB962C8B-B14F-4D97-AF65-F5344CB8AC3E}">
        <p14:creationId xmlns:p14="http://schemas.microsoft.com/office/powerpoint/2010/main" val="27447528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892D41-378A-4232-9378-A2B537EE29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C167306-739B-43AD-B9CA-20CCA0C0A70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572309-7716-4C67-A689-ECAC08754129}"/>
              </a:ext>
            </a:extLst>
          </p:cNvPr>
          <p:cNvSpPr>
            <a:spLocks noGrp="1"/>
          </p:cNvSpPr>
          <p:nvPr>
            <p:ph type="dt" sz="half" idx="10"/>
          </p:nvPr>
        </p:nvSpPr>
        <p:spPr/>
        <p:txBody>
          <a:bodyPr/>
          <a:lstStyle/>
          <a:p>
            <a:fld id="{A6D31334-AEDC-4204-8272-722508A9301E}" type="datetime1">
              <a:rPr lang="zh-CN" altLang="en-US" smtClean="0"/>
              <a:t>2023/7/12</a:t>
            </a:fld>
            <a:endParaRPr lang="zh-CN" altLang="en-US"/>
          </a:p>
        </p:txBody>
      </p:sp>
      <p:sp>
        <p:nvSpPr>
          <p:cNvPr id="5" name="页脚占位符 4">
            <a:extLst>
              <a:ext uri="{FF2B5EF4-FFF2-40B4-BE49-F238E27FC236}">
                <a16:creationId xmlns:a16="http://schemas.microsoft.com/office/drawing/2014/main" id="{A2F06156-5398-4400-BD47-7C9C9346CB3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A4A8FD-5720-42E6-81C3-86D2837FF6AA}"/>
              </a:ext>
            </a:extLst>
          </p:cNvPr>
          <p:cNvSpPr>
            <a:spLocks noGrp="1"/>
          </p:cNvSpPr>
          <p:nvPr>
            <p:ph type="sldNum" sz="quarter" idx="12"/>
          </p:nvPr>
        </p:nvSpPr>
        <p:spPr/>
        <p:txBody>
          <a:body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370014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023094-59A5-48CD-8632-0666B11254A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FBD6914-93A3-4521-BD2A-14324B83A4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B1DCFF4-7792-4821-9E03-2A125051669D}"/>
              </a:ext>
            </a:extLst>
          </p:cNvPr>
          <p:cNvSpPr>
            <a:spLocks noGrp="1"/>
          </p:cNvSpPr>
          <p:nvPr>
            <p:ph type="dt" sz="half" idx="10"/>
          </p:nvPr>
        </p:nvSpPr>
        <p:spPr/>
        <p:txBody>
          <a:bodyPr/>
          <a:lstStyle/>
          <a:p>
            <a:fld id="{8C281EC4-BEB7-44B7-8658-E3B6EC9DD70E}" type="datetime1">
              <a:rPr lang="zh-CN" altLang="en-US" smtClean="0"/>
              <a:t>2023/7/12</a:t>
            </a:fld>
            <a:endParaRPr lang="zh-CN" altLang="en-US"/>
          </a:p>
        </p:txBody>
      </p:sp>
      <p:sp>
        <p:nvSpPr>
          <p:cNvPr id="5" name="页脚占位符 4">
            <a:extLst>
              <a:ext uri="{FF2B5EF4-FFF2-40B4-BE49-F238E27FC236}">
                <a16:creationId xmlns:a16="http://schemas.microsoft.com/office/drawing/2014/main" id="{A758A304-6456-4DAD-87F1-6B66AA9D80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783EEF-E06F-4D6A-8A88-4EE9DB3B6494}"/>
              </a:ext>
            </a:extLst>
          </p:cNvPr>
          <p:cNvSpPr>
            <a:spLocks noGrp="1"/>
          </p:cNvSpPr>
          <p:nvPr>
            <p:ph type="sldNum" sz="quarter" idx="12"/>
          </p:nvPr>
        </p:nvSpPr>
        <p:spPr/>
        <p:txBody>
          <a:body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73457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8B808-08F5-4536-BC77-59A8A0FC54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26E2D0-1BE6-4B45-87A6-1A8BB7A0D5B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EF9236D-44EF-4D9E-8B0A-D3BAF040ED6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C7C0C23-43F3-4DBB-B94C-C1C1B359865A}"/>
              </a:ext>
            </a:extLst>
          </p:cNvPr>
          <p:cNvSpPr>
            <a:spLocks noGrp="1"/>
          </p:cNvSpPr>
          <p:nvPr>
            <p:ph type="dt" sz="half" idx="10"/>
          </p:nvPr>
        </p:nvSpPr>
        <p:spPr/>
        <p:txBody>
          <a:bodyPr/>
          <a:lstStyle/>
          <a:p>
            <a:fld id="{815D652B-34F1-40E9-B2E5-A3A7A5C73D5B}" type="datetime1">
              <a:rPr lang="zh-CN" altLang="en-US" smtClean="0"/>
              <a:t>2023/7/12</a:t>
            </a:fld>
            <a:endParaRPr lang="zh-CN" altLang="en-US"/>
          </a:p>
        </p:txBody>
      </p:sp>
      <p:sp>
        <p:nvSpPr>
          <p:cNvPr id="6" name="页脚占位符 5">
            <a:extLst>
              <a:ext uri="{FF2B5EF4-FFF2-40B4-BE49-F238E27FC236}">
                <a16:creationId xmlns:a16="http://schemas.microsoft.com/office/drawing/2014/main" id="{2B9FF052-D344-41EF-9C6C-5B562FE223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F450A65-820D-421E-93FD-C214381DD720}"/>
              </a:ext>
            </a:extLst>
          </p:cNvPr>
          <p:cNvSpPr>
            <a:spLocks noGrp="1"/>
          </p:cNvSpPr>
          <p:nvPr>
            <p:ph type="sldNum" sz="quarter" idx="12"/>
          </p:nvPr>
        </p:nvSpPr>
        <p:spPr/>
        <p:txBody>
          <a:body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390605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09A1AC-7C82-4AF3-AC86-EB398D73D82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A9613D3-B868-4BA6-B97F-989474240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0AF7E9F-A2B9-40A2-9961-61449E03678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38EDAAA-B0DB-479A-80D9-F7F1E2E41E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5248067-C36C-49C4-9A0C-5345357354F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1DA68AA-EB6A-4CFB-9469-D7C02D699F0F}"/>
              </a:ext>
            </a:extLst>
          </p:cNvPr>
          <p:cNvSpPr>
            <a:spLocks noGrp="1"/>
          </p:cNvSpPr>
          <p:nvPr>
            <p:ph type="dt" sz="half" idx="10"/>
          </p:nvPr>
        </p:nvSpPr>
        <p:spPr/>
        <p:txBody>
          <a:bodyPr/>
          <a:lstStyle/>
          <a:p>
            <a:fld id="{74721856-335C-4386-9F2F-CCCB3D2263E1}" type="datetime1">
              <a:rPr lang="zh-CN" altLang="en-US" smtClean="0"/>
              <a:t>2023/7/12</a:t>
            </a:fld>
            <a:endParaRPr lang="zh-CN" altLang="en-US"/>
          </a:p>
        </p:txBody>
      </p:sp>
      <p:sp>
        <p:nvSpPr>
          <p:cNvPr id="8" name="页脚占位符 7">
            <a:extLst>
              <a:ext uri="{FF2B5EF4-FFF2-40B4-BE49-F238E27FC236}">
                <a16:creationId xmlns:a16="http://schemas.microsoft.com/office/drawing/2014/main" id="{38F29ABF-E313-4629-BBAB-543027EC895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3A1C411-86F9-4C3D-9A73-FCADEC3DE692}"/>
              </a:ext>
            </a:extLst>
          </p:cNvPr>
          <p:cNvSpPr>
            <a:spLocks noGrp="1"/>
          </p:cNvSpPr>
          <p:nvPr>
            <p:ph type="sldNum" sz="quarter" idx="12"/>
          </p:nvPr>
        </p:nvSpPr>
        <p:spPr/>
        <p:txBody>
          <a:body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118348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C1C105-CF8B-4AA7-B0ED-DCB1302AC23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7AA9BC-A855-4774-BC3A-09F4F755B760}"/>
              </a:ext>
            </a:extLst>
          </p:cNvPr>
          <p:cNvSpPr>
            <a:spLocks noGrp="1"/>
          </p:cNvSpPr>
          <p:nvPr>
            <p:ph type="dt" sz="half" idx="10"/>
          </p:nvPr>
        </p:nvSpPr>
        <p:spPr/>
        <p:txBody>
          <a:bodyPr/>
          <a:lstStyle/>
          <a:p>
            <a:fld id="{44FC7D0B-B375-49C4-B24A-9ECB8E79826F}" type="datetime1">
              <a:rPr lang="zh-CN" altLang="en-US" smtClean="0"/>
              <a:t>2023/7/12</a:t>
            </a:fld>
            <a:endParaRPr lang="zh-CN" altLang="en-US"/>
          </a:p>
        </p:txBody>
      </p:sp>
      <p:sp>
        <p:nvSpPr>
          <p:cNvPr id="4" name="页脚占位符 3">
            <a:extLst>
              <a:ext uri="{FF2B5EF4-FFF2-40B4-BE49-F238E27FC236}">
                <a16:creationId xmlns:a16="http://schemas.microsoft.com/office/drawing/2014/main" id="{505D3915-78B0-403F-BCEC-732D235B5FC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649420-4B25-4D25-8FB9-48EA6343DA4C}"/>
              </a:ext>
            </a:extLst>
          </p:cNvPr>
          <p:cNvSpPr>
            <a:spLocks noGrp="1"/>
          </p:cNvSpPr>
          <p:nvPr>
            <p:ph type="sldNum" sz="quarter" idx="12"/>
          </p:nvPr>
        </p:nvSpPr>
        <p:spPr/>
        <p:txBody>
          <a:body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221450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C091B2F-D4F3-4485-BF59-6F969913925D}"/>
              </a:ext>
            </a:extLst>
          </p:cNvPr>
          <p:cNvSpPr>
            <a:spLocks noGrp="1"/>
          </p:cNvSpPr>
          <p:nvPr>
            <p:ph type="dt" sz="half" idx="10"/>
          </p:nvPr>
        </p:nvSpPr>
        <p:spPr/>
        <p:txBody>
          <a:bodyPr/>
          <a:lstStyle/>
          <a:p>
            <a:fld id="{D41D3829-0F2A-4D0C-9BD3-4A15DB637549}" type="datetime1">
              <a:rPr lang="zh-CN" altLang="en-US" smtClean="0"/>
              <a:t>2023/7/12</a:t>
            </a:fld>
            <a:endParaRPr lang="zh-CN" altLang="en-US"/>
          </a:p>
        </p:txBody>
      </p:sp>
      <p:sp>
        <p:nvSpPr>
          <p:cNvPr id="3" name="页脚占位符 2">
            <a:extLst>
              <a:ext uri="{FF2B5EF4-FFF2-40B4-BE49-F238E27FC236}">
                <a16:creationId xmlns:a16="http://schemas.microsoft.com/office/drawing/2014/main" id="{1BB9C64F-A930-4F3A-981D-C41EADAF87D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786B5E6-9DAD-4120-A2E4-267821E6C6A0}"/>
              </a:ext>
            </a:extLst>
          </p:cNvPr>
          <p:cNvSpPr>
            <a:spLocks noGrp="1"/>
          </p:cNvSpPr>
          <p:nvPr>
            <p:ph type="sldNum" sz="quarter" idx="12"/>
          </p:nvPr>
        </p:nvSpPr>
        <p:spPr/>
        <p:txBody>
          <a:body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187396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83D08-C1B8-4C59-9DF5-969A7328F2E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EA93E8A-E70D-454C-BE12-F88B51566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A8A1B0E-C75B-4D82-A146-FF63458E4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0F9457F-DD61-44BD-82E3-9D073057B911}"/>
              </a:ext>
            </a:extLst>
          </p:cNvPr>
          <p:cNvSpPr>
            <a:spLocks noGrp="1"/>
          </p:cNvSpPr>
          <p:nvPr>
            <p:ph type="dt" sz="half" idx="10"/>
          </p:nvPr>
        </p:nvSpPr>
        <p:spPr/>
        <p:txBody>
          <a:bodyPr/>
          <a:lstStyle/>
          <a:p>
            <a:fld id="{28410A75-DD6A-44F3-A2AF-D66E73A59E1B}" type="datetime1">
              <a:rPr lang="zh-CN" altLang="en-US" smtClean="0"/>
              <a:t>2023/7/12</a:t>
            </a:fld>
            <a:endParaRPr lang="zh-CN" altLang="en-US"/>
          </a:p>
        </p:txBody>
      </p:sp>
      <p:sp>
        <p:nvSpPr>
          <p:cNvPr id="6" name="页脚占位符 5">
            <a:extLst>
              <a:ext uri="{FF2B5EF4-FFF2-40B4-BE49-F238E27FC236}">
                <a16:creationId xmlns:a16="http://schemas.microsoft.com/office/drawing/2014/main" id="{D23689CD-0933-475B-939F-6CF83D72B1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7AF305-A7B3-4789-B5CC-585FE835D85D}"/>
              </a:ext>
            </a:extLst>
          </p:cNvPr>
          <p:cNvSpPr>
            <a:spLocks noGrp="1"/>
          </p:cNvSpPr>
          <p:nvPr>
            <p:ph type="sldNum" sz="quarter" idx="12"/>
          </p:nvPr>
        </p:nvSpPr>
        <p:spPr/>
        <p:txBody>
          <a:body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307989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437BF-C55A-401D-B900-44E4217C941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A9AAD3B-EB10-4131-8D2E-19A2F7CFB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D57FB6C-DD4D-42C0-A4BE-1B03AC442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EDC6DC-E6F3-47AC-86A0-180106088CF9}"/>
              </a:ext>
            </a:extLst>
          </p:cNvPr>
          <p:cNvSpPr>
            <a:spLocks noGrp="1"/>
          </p:cNvSpPr>
          <p:nvPr>
            <p:ph type="dt" sz="half" idx="10"/>
          </p:nvPr>
        </p:nvSpPr>
        <p:spPr/>
        <p:txBody>
          <a:bodyPr/>
          <a:lstStyle/>
          <a:p>
            <a:fld id="{20B11667-4504-4FA6-9A9B-71721DE78271}" type="datetime1">
              <a:rPr lang="zh-CN" altLang="en-US" smtClean="0"/>
              <a:t>2023/7/12</a:t>
            </a:fld>
            <a:endParaRPr lang="zh-CN" altLang="en-US"/>
          </a:p>
        </p:txBody>
      </p:sp>
      <p:sp>
        <p:nvSpPr>
          <p:cNvPr id="6" name="页脚占位符 5">
            <a:extLst>
              <a:ext uri="{FF2B5EF4-FFF2-40B4-BE49-F238E27FC236}">
                <a16:creationId xmlns:a16="http://schemas.microsoft.com/office/drawing/2014/main" id="{7935739C-EF57-4507-8B08-46ACFB193B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BF49A3-2FF2-4F0F-9F51-9731C39EAFBE}"/>
              </a:ext>
            </a:extLst>
          </p:cNvPr>
          <p:cNvSpPr>
            <a:spLocks noGrp="1"/>
          </p:cNvSpPr>
          <p:nvPr>
            <p:ph type="sldNum" sz="quarter" idx="12"/>
          </p:nvPr>
        </p:nvSpPr>
        <p:spPr/>
        <p:txBody>
          <a:body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371925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409E5D3-D04A-44A9-A110-5C13A4F6A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E16C530-5831-4BC5-8755-6230AA635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E9A6AD-F2E3-4832-8456-14FFD3979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F1F75-BF44-4A73-96A1-F781D17DCFA9}" type="datetime1">
              <a:rPr lang="zh-CN" altLang="en-US" smtClean="0"/>
              <a:t>2023/7/12</a:t>
            </a:fld>
            <a:endParaRPr lang="zh-CN" altLang="en-US"/>
          </a:p>
        </p:txBody>
      </p:sp>
      <p:sp>
        <p:nvSpPr>
          <p:cNvPr id="5" name="页脚占位符 4">
            <a:extLst>
              <a:ext uri="{FF2B5EF4-FFF2-40B4-BE49-F238E27FC236}">
                <a16:creationId xmlns:a16="http://schemas.microsoft.com/office/drawing/2014/main" id="{FBFB12EE-740F-495C-86C6-0A45FB69FF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DA6276E-E217-44DB-8062-90F559E1D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EC45C-23F4-4E01-AC3A-7484B4151C3D}" type="slidenum">
              <a:rPr lang="zh-CN" altLang="en-US" smtClean="0"/>
              <a:t>‹#›</a:t>
            </a:fld>
            <a:endParaRPr lang="zh-CN" altLang="en-US"/>
          </a:p>
        </p:txBody>
      </p:sp>
    </p:spTree>
    <p:extLst>
      <p:ext uri="{BB962C8B-B14F-4D97-AF65-F5344CB8AC3E}">
        <p14:creationId xmlns:p14="http://schemas.microsoft.com/office/powerpoint/2010/main" val="3309341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8.png"/><Relationship Id="rId7"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jpg"/><Relationship Id="rId5"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矩形 7">
            <a:extLst>
              <a:ext uri="{FF2B5EF4-FFF2-40B4-BE49-F238E27FC236}">
                <a16:creationId xmlns:a16="http://schemas.microsoft.com/office/drawing/2014/main" id="{6BD3FCEB-68F9-47F4-9AE2-9AF8DCAAC268}"/>
              </a:ext>
            </a:extLst>
          </p:cNvPr>
          <p:cNvSpPr/>
          <p:nvPr>
            <p:custDataLst>
              <p:tags r:id="rId1"/>
            </p:custDataLst>
          </p:nvPr>
        </p:nvSpPr>
        <p:spPr>
          <a:xfrm>
            <a:off x="0" y="0"/>
            <a:ext cx="12192000" cy="6858000"/>
          </a:xfrm>
          <a:prstGeom prst="rect">
            <a:avLst/>
          </a:prstGeom>
          <a:gradFill>
            <a:gsLst>
              <a:gs pos="100000">
                <a:srgbClr val="1E218C"/>
              </a:gs>
              <a:gs pos="47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21" name="任意多边形: 形状 83">
            <a:extLst>
              <a:ext uri="{FF2B5EF4-FFF2-40B4-BE49-F238E27FC236}">
                <a16:creationId xmlns:a16="http://schemas.microsoft.com/office/drawing/2014/main" id="{1AFB6F4E-AAB6-4674-85D9-C1E221CD0626}"/>
              </a:ext>
            </a:extLst>
          </p:cNvPr>
          <p:cNvSpPr/>
          <p:nvPr/>
        </p:nvSpPr>
        <p:spPr>
          <a:xfrm>
            <a:off x="-1" y="2998308"/>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grpSp>
        <p:nvGrpSpPr>
          <p:cNvPr id="2" name="组合 1">
            <a:extLst>
              <a:ext uri="{FF2B5EF4-FFF2-40B4-BE49-F238E27FC236}">
                <a16:creationId xmlns:a16="http://schemas.microsoft.com/office/drawing/2014/main" id="{61FB074C-D0D9-4CD0-9951-764B0EE3A3BF}"/>
              </a:ext>
            </a:extLst>
          </p:cNvPr>
          <p:cNvGrpSpPr/>
          <p:nvPr/>
        </p:nvGrpSpPr>
        <p:grpSpPr>
          <a:xfrm>
            <a:off x="-2" y="1276350"/>
            <a:ext cx="12192001" cy="5581651"/>
            <a:chOff x="-2" y="3019587"/>
            <a:chExt cx="12192001" cy="3838414"/>
          </a:xfrm>
        </p:grpSpPr>
        <p:sp>
          <p:nvSpPr>
            <p:cNvPr id="22" name="任意多边形: 形状 83">
              <a:extLst>
                <a:ext uri="{FF2B5EF4-FFF2-40B4-BE49-F238E27FC236}">
                  <a16:creationId xmlns:a16="http://schemas.microsoft.com/office/drawing/2014/main" id="{A25468E6-27D0-4CC5-BE0E-D2F0EA2C2A6D}"/>
                </a:ext>
              </a:extLst>
            </p:cNvPr>
            <p:cNvSpPr/>
            <p:nvPr/>
          </p:nvSpPr>
          <p:spPr>
            <a:xfrm>
              <a:off x="-2" y="3019587"/>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0000"/>
                </a:lnSpc>
              </a:pPr>
              <a:endParaRPr lang="zh-CN" altLang="en-US">
                <a:cs typeface="+mn-ea"/>
              </a:endParaRPr>
            </a:p>
          </p:txBody>
        </p:sp>
        <p:sp>
          <p:nvSpPr>
            <p:cNvPr id="23" name="任意多边形: 形状 22">
              <a:extLst>
                <a:ext uri="{FF2B5EF4-FFF2-40B4-BE49-F238E27FC236}">
                  <a16:creationId xmlns:a16="http://schemas.microsoft.com/office/drawing/2014/main" id="{EF03C025-5C16-4A75-A974-1EC113057D79}"/>
                </a:ext>
              </a:extLst>
            </p:cNvPr>
            <p:cNvSpPr/>
            <p:nvPr/>
          </p:nvSpPr>
          <p:spPr>
            <a:xfrm>
              <a:off x="0" y="3201976"/>
              <a:ext cx="12191999" cy="3656025"/>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636694 h 3656014"/>
                <a:gd name="connsiteX6" fmla="*/ 674702 w 12191999"/>
                <a:gd name="connsiteY6" fmla="*/ 568339 h 3656014"/>
                <a:gd name="connsiteX7" fmla="*/ 6096002 w 12191999"/>
                <a:gd name="connsiteY7" fmla="*/ 0 h 3656014"/>
                <a:gd name="connsiteX0" fmla="*/ 6096002 w 12191999"/>
                <a:gd name="connsiteY0" fmla="*/ 1349 h 3657363"/>
                <a:gd name="connsiteX1" fmla="*/ 11517301 w 12191999"/>
                <a:gd name="connsiteY1" fmla="*/ 569688 h 3657363"/>
                <a:gd name="connsiteX2" fmla="*/ 12191999 w 12191999"/>
                <a:gd name="connsiteY2" fmla="*/ 742845 h 3657363"/>
                <a:gd name="connsiteX3" fmla="*/ 12191999 w 12191999"/>
                <a:gd name="connsiteY3" fmla="*/ 3657363 h 3657363"/>
                <a:gd name="connsiteX4" fmla="*/ 0 w 12191999"/>
                <a:gd name="connsiteY4" fmla="*/ 3657363 h 3657363"/>
                <a:gd name="connsiteX5" fmla="*/ 0 w 12191999"/>
                <a:gd name="connsiteY5" fmla="*/ 638043 h 3657363"/>
                <a:gd name="connsiteX6" fmla="*/ 663816 w 12191999"/>
                <a:gd name="connsiteY6" fmla="*/ 472371 h 3657363"/>
                <a:gd name="connsiteX7" fmla="*/ 6096002 w 12191999"/>
                <a:gd name="connsiteY7" fmla="*/ 1349 h 3657363"/>
                <a:gd name="connsiteX0" fmla="*/ 6096002 w 12191999"/>
                <a:gd name="connsiteY0" fmla="*/ 1349 h 3657363"/>
                <a:gd name="connsiteX1" fmla="*/ 11517301 w 12191999"/>
                <a:gd name="connsiteY1" fmla="*/ 569688 h 3657363"/>
                <a:gd name="connsiteX2" fmla="*/ 12191999 w 12191999"/>
                <a:gd name="connsiteY2" fmla="*/ 653013 h 3657363"/>
                <a:gd name="connsiteX3" fmla="*/ 12191999 w 12191999"/>
                <a:gd name="connsiteY3" fmla="*/ 3657363 h 3657363"/>
                <a:gd name="connsiteX4" fmla="*/ 0 w 12191999"/>
                <a:gd name="connsiteY4" fmla="*/ 3657363 h 3657363"/>
                <a:gd name="connsiteX5" fmla="*/ 0 w 12191999"/>
                <a:gd name="connsiteY5" fmla="*/ 638043 h 3657363"/>
                <a:gd name="connsiteX6" fmla="*/ 663816 w 12191999"/>
                <a:gd name="connsiteY6" fmla="*/ 472371 h 3657363"/>
                <a:gd name="connsiteX7" fmla="*/ 6096002 w 12191999"/>
                <a:gd name="connsiteY7" fmla="*/ 1349 h 3657363"/>
                <a:gd name="connsiteX0" fmla="*/ 6096002 w 12191999"/>
                <a:gd name="connsiteY0" fmla="*/ 1349 h 3657363"/>
                <a:gd name="connsiteX1" fmla="*/ 11517301 w 12191999"/>
                <a:gd name="connsiteY1" fmla="*/ 569688 h 3657363"/>
                <a:gd name="connsiteX2" fmla="*/ 12191999 w 12191999"/>
                <a:gd name="connsiteY2" fmla="*/ 623069 h 3657363"/>
                <a:gd name="connsiteX3" fmla="*/ 12191999 w 12191999"/>
                <a:gd name="connsiteY3" fmla="*/ 3657363 h 3657363"/>
                <a:gd name="connsiteX4" fmla="*/ 0 w 12191999"/>
                <a:gd name="connsiteY4" fmla="*/ 3657363 h 3657363"/>
                <a:gd name="connsiteX5" fmla="*/ 0 w 12191999"/>
                <a:gd name="connsiteY5" fmla="*/ 638043 h 3657363"/>
                <a:gd name="connsiteX6" fmla="*/ 663816 w 12191999"/>
                <a:gd name="connsiteY6" fmla="*/ 472371 h 3657363"/>
                <a:gd name="connsiteX7" fmla="*/ 6096002 w 12191999"/>
                <a:gd name="connsiteY7" fmla="*/ 1349 h 3657363"/>
                <a:gd name="connsiteX0" fmla="*/ 6096002 w 12191999"/>
                <a:gd name="connsiteY0" fmla="*/ 11 h 3656025"/>
                <a:gd name="connsiteX1" fmla="*/ 11571730 w 12191999"/>
                <a:gd name="connsiteY1" fmla="*/ 463547 h 3656025"/>
                <a:gd name="connsiteX2" fmla="*/ 12191999 w 12191999"/>
                <a:gd name="connsiteY2" fmla="*/ 621731 h 3656025"/>
                <a:gd name="connsiteX3" fmla="*/ 12191999 w 12191999"/>
                <a:gd name="connsiteY3" fmla="*/ 3656025 h 3656025"/>
                <a:gd name="connsiteX4" fmla="*/ 0 w 12191999"/>
                <a:gd name="connsiteY4" fmla="*/ 3656025 h 3656025"/>
                <a:gd name="connsiteX5" fmla="*/ 0 w 12191999"/>
                <a:gd name="connsiteY5" fmla="*/ 636705 h 3656025"/>
                <a:gd name="connsiteX6" fmla="*/ 663816 w 12191999"/>
                <a:gd name="connsiteY6" fmla="*/ 471033 h 3656025"/>
                <a:gd name="connsiteX7" fmla="*/ 6096002 w 12191999"/>
                <a:gd name="connsiteY7" fmla="*/ 11 h 365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25">
                  <a:moveTo>
                    <a:pt x="6096002" y="11"/>
                  </a:moveTo>
                  <a:cubicBezTo>
                    <a:pt x="7913988" y="-1237"/>
                    <a:pt x="10024189" y="104727"/>
                    <a:pt x="11571730" y="463547"/>
                  </a:cubicBezTo>
                  <a:lnTo>
                    <a:pt x="12191999" y="621731"/>
                  </a:lnTo>
                  <a:lnTo>
                    <a:pt x="12191999" y="3656025"/>
                  </a:lnTo>
                  <a:lnTo>
                    <a:pt x="0" y="3656025"/>
                  </a:lnTo>
                  <a:lnTo>
                    <a:pt x="0" y="636705"/>
                  </a:lnTo>
                  <a:lnTo>
                    <a:pt x="663816" y="471033"/>
                  </a:lnTo>
                  <a:cubicBezTo>
                    <a:pt x="2211357" y="112213"/>
                    <a:pt x="4278016" y="1259"/>
                    <a:pt x="6096002" y="11"/>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grpSp>
      <p:pic>
        <p:nvPicPr>
          <p:cNvPr id="4" name="图片 3">
            <a:extLst>
              <a:ext uri="{FF2B5EF4-FFF2-40B4-BE49-F238E27FC236}">
                <a16:creationId xmlns:a16="http://schemas.microsoft.com/office/drawing/2014/main" id="{3BC27A9A-D23A-458E-866C-9530B74923C3}"/>
              </a:ext>
            </a:extLst>
          </p:cNvPr>
          <p:cNvPicPr>
            <a:picLocks noChangeAspect="1"/>
          </p:cNvPicPr>
          <p:nvPr/>
        </p:nvPicPr>
        <p:blipFill rotWithShape="1">
          <a:blip r:embed="rId4"/>
          <a:srcRect l="11899" b="57235"/>
          <a:stretch/>
        </p:blipFill>
        <p:spPr>
          <a:xfrm>
            <a:off x="-36948" y="498222"/>
            <a:ext cx="10741212" cy="2683778"/>
          </a:xfrm>
          <a:prstGeom prst="rect">
            <a:avLst/>
          </a:prstGeom>
        </p:spPr>
      </p:pic>
      <p:grpSp>
        <p:nvGrpSpPr>
          <p:cNvPr id="72" name="组合 71">
            <a:extLst>
              <a:ext uri="{FF2B5EF4-FFF2-40B4-BE49-F238E27FC236}">
                <a16:creationId xmlns:a16="http://schemas.microsoft.com/office/drawing/2014/main" id="{C29A723C-20FC-4ACB-B839-C91F1686098E}"/>
              </a:ext>
            </a:extLst>
          </p:cNvPr>
          <p:cNvGrpSpPr/>
          <p:nvPr/>
        </p:nvGrpSpPr>
        <p:grpSpPr>
          <a:xfrm>
            <a:off x="3088515" y="318307"/>
            <a:ext cx="5335441" cy="743960"/>
            <a:chOff x="2391333" y="28738"/>
            <a:chExt cx="5968114" cy="832177"/>
          </a:xfrm>
        </p:grpSpPr>
        <p:pic>
          <p:nvPicPr>
            <p:cNvPr id="73" name="图片 72">
              <a:extLst>
                <a:ext uri="{FF2B5EF4-FFF2-40B4-BE49-F238E27FC236}">
                  <a16:creationId xmlns:a16="http://schemas.microsoft.com/office/drawing/2014/main" id="{AFC9F180-62A4-4DD1-9780-A52467B84B76}"/>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2391333" y="32077"/>
              <a:ext cx="825500" cy="825500"/>
            </a:xfrm>
            <a:prstGeom prst="rect">
              <a:avLst/>
            </a:prstGeom>
          </p:spPr>
        </p:pic>
        <p:pic>
          <p:nvPicPr>
            <p:cNvPr id="74" name="图片 73">
              <a:extLst>
                <a:ext uri="{FF2B5EF4-FFF2-40B4-BE49-F238E27FC236}">
                  <a16:creationId xmlns:a16="http://schemas.microsoft.com/office/drawing/2014/main" id="{829F86D0-1C59-480C-BC22-DA9F3BDF00FC}"/>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368347" y="28738"/>
              <a:ext cx="4991100" cy="832177"/>
            </a:xfrm>
            <a:prstGeom prst="rect">
              <a:avLst/>
            </a:prstGeom>
          </p:spPr>
        </p:pic>
      </p:grpSp>
      <p:sp>
        <p:nvSpPr>
          <p:cNvPr id="75" name="标题 47">
            <a:extLst>
              <a:ext uri="{FF2B5EF4-FFF2-40B4-BE49-F238E27FC236}">
                <a16:creationId xmlns:a16="http://schemas.microsoft.com/office/drawing/2014/main" id="{B83308BD-A143-46C4-B2C1-E3593A636005}"/>
              </a:ext>
            </a:extLst>
          </p:cNvPr>
          <p:cNvSpPr txBox="1">
            <a:spLocks/>
          </p:cNvSpPr>
          <p:nvPr/>
        </p:nvSpPr>
        <p:spPr>
          <a:xfrm>
            <a:off x="1410808" y="2583530"/>
            <a:ext cx="9370378" cy="1036181"/>
          </a:xfrm>
          <a:prstGeom prst="rect">
            <a:avLst/>
          </a:prstGeom>
          <a:noFill/>
        </p:spPr>
        <p:txBody>
          <a:bodyPr wrap="square" lIns="0" rtlCol="0">
            <a:spAutoFit/>
          </a:bodyPr>
          <a:lstStyle>
            <a:lvl1pPr algn="l" defTabSz="914400" rtl="0" eaLnBrk="1" latinLnBrk="0" hangingPunct="1">
              <a:lnSpc>
                <a:spcPct val="100000"/>
              </a:lnSpc>
              <a:spcBef>
                <a:spcPct val="0"/>
              </a:spcBef>
              <a:buNone/>
              <a:defRPr lang="zh-CN" altLang="en-US" sz="3600" b="1" kern="1200" spc="100" dirty="0">
                <a:solidFill>
                  <a:schemeClr val="tx1"/>
                </a:solidFill>
                <a:latin typeface="微软雅黑" panose="020B0503020204020204" pitchFamily="34" charset="-122"/>
                <a:ea typeface="微软雅黑" panose="020B0503020204020204" pitchFamily="34" charset="-122"/>
                <a:cs typeface="+mn-ea"/>
              </a:defRPr>
            </a:lvl1pPr>
          </a:lstStyle>
          <a:p>
            <a:pPr algn="ctr">
              <a:lnSpc>
                <a:spcPct val="125000"/>
              </a:lnSpc>
            </a:pPr>
            <a:r>
              <a:rPr lang="zh-CN" altLang="en-US" sz="5400" dirty="0"/>
              <a:t>小组答辩</a:t>
            </a:r>
          </a:p>
        </p:txBody>
      </p:sp>
      <p:sp>
        <p:nvSpPr>
          <p:cNvPr id="76" name="文本占位符 87">
            <a:extLst>
              <a:ext uri="{FF2B5EF4-FFF2-40B4-BE49-F238E27FC236}">
                <a16:creationId xmlns:a16="http://schemas.microsoft.com/office/drawing/2014/main" id="{9F1076A4-F309-470E-B3F8-4CE809D0B382}"/>
              </a:ext>
            </a:extLst>
          </p:cNvPr>
          <p:cNvSpPr txBox="1">
            <a:spLocks/>
          </p:cNvSpPr>
          <p:nvPr/>
        </p:nvSpPr>
        <p:spPr>
          <a:xfrm>
            <a:off x="3518707" y="2049952"/>
            <a:ext cx="5154585" cy="369332"/>
          </a:xfrm>
          <a:prstGeom prst="rect">
            <a:avLst/>
          </a:prstGeom>
          <a:noFill/>
        </p:spPr>
        <p:txBody>
          <a:bodyPr wrap="square" l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1200" kern="1200" spc="1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Wingdings 3" panose="05040102010807070707" pitchFamily="18" charset="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ctr"/>
            <a:r>
              <a:rPr lang="en-US" altLang="zh-CN" sz="2000" dirty="0">
                <a:latin typeface="微软雅黑" panose="020B0503020204020204" pitchFamily="34" charset="-122"/>
                <a:ea typeface="微软雅黑" panose="020B0503020204020204" pitchFamily="34" charset="-122"/>
              </a:rPr>
              <a:t>2023</a:t>
            </a:r>
            <a:r>
              <a:rPr lang="zh-CN" altLang="en-US" sz="2000" dirty="0">
                <a:latin typeface="微软雅黑" panose="020B0503020204020204" pitchFamily="34" charset="-122"/>
                <a:ea typeface="微软雅黑" panose="020B0503020204020204" pitchFamily="34" charset="-122"/>
              </a:rPr>
              <a:t>年南京航空航天大学航空学院 </a:t>
            </a:r>
          </a:p>
        </p:txBody>
      </p:sp>
      <p:grpSp>
        <p:nvGrpSpPr>
          <p:cNvPr id="7" name="组合 6">
            <a:extLst>
              <a:ext uri="{FF2B5EF4-FFF2-40B4-BE49-F238E27FC236}">
                <a16:creationId xmlns:a16="http://schemas.microsoft.com/office/drawing/2014/main" id="{3B98A6AF-27F6-4917-97ED-DD32FE8FBEC8}"/>
              </a:ext>
            </a:extLst>
          </p:cNvPr>
          <p:cNvGrpSpPr/>
          <p:nvPr/>
        </p:nvGrpSpPr>
        <p:grpSpPr>
          <a:xfrm>
            <a:off x="2551923" y="5023969"/>
            <a:ext cx="7226963" cy="576477"/>
            <a:chOff x="2551923" y="5295418"/>
            <a:chExt cx="7226963" cy="576477"/>
          </a:xfrm>
        </p:grpSpPr>
        <p:cxnSp>
          <p:nvCxnSpPr>
            <p:cNvPr id="26" name="直接连接符 25">
              <a:extLst>
                <a:ext uri="{FF2B5EF4-FFF2-40B4-BE49-F238E27FC236}">
                  <a16:creationId xmlns:a16="http://schemas.microsoft.com/office/drawing/2014/main" id="{32811F1F-FD07-4A27-8812-DB2D806D69EA}"/>
                </a:ext>
              </a:extLst>
            </p:cNvPr>
            <p:cNvCxnSpPr>
              <a:cxnSpLocks/>
            </p:cNvCxnSpPr>
            <p:nvPr/>
          </p:nvCxnSpPr>
          <p:spPr>
            <a:xfrm>
              <a:off x="2551923" y="5295418"/>
              <a:ext cx="689034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0" name="组合 79">
              <a:extLst>
                <a:ext uri="{FF2B5EF4-FFF2-40B4-BE49-F238E27FC236}">
                  <a16:creationId xmlns:a16="http://schemas.microsoft.com/office/drawing/2014/main" id="{3053783E-DB84-487B-B3C7-0E69B0064182}"/>
                </a:ext>
              </a:extLst>
            </p:cNvPr>
            <p:cNvGrpSpPr/>
            <p:nvPr/>
          </p:nvGrpSpPr>
          <p:grpSpPr>
            <a:xfrm>
              <a:off x="2551923" y="5459665"/>
              <a:ext cx="7226963" cy="412230"/>
              <a:chOff x="2123796" y="4672465"/>
              <a:chExt cx="7765149" cy="412230"/>
            </a:xfrm>
          </p:grpSpPr>
          <p:sp>
            <p:nvSpPr>
              <p:cNvPr id="81" name="文本框 80">
                <a:extLst>
                  <a:ext uri="{FF2B5EF4-FFF2-40B4-BE49-F238E27FC236}">
                    <a16:creationId xmlns:a16="http://schemas.microsoft.com/office/drawing/2014/main" id="{E2CE0058-FA74-473A-8CF8-93FD486C5E29}"/>
                  </a:ext>
                </a:extLst>
              </p:cNvPr>
              <p:cNvSpPr txBox="1"/>
              <p:nvPr/>
            </p:nvSpPr>
            <p:spPr>
              <a:xfrm>
                <a:off x="2123796" y="4672466"/>
                <a:ext cx="4917485" cy="412229"/>
              </a:xfrm>
              <a:prstGeom prst="rect">
                <a:avLst/>
              </a:prstGeom>
              <a:noFill/>
            </p:spPr>
            <p:txBody>
              <a:bodyPr wrap="square">
                <a:spAutoFit/>
              </a:bodyPr>
              <a:lstStyle/>
              <a:p>
                <a:pPr>
                  <a:lnSpc>
                    <a:spcPct val="125000"/>
                  </a:lnSpc>
                </a:pPr>
                <a:r>
                  <a:rPr lang="zh-CN" altLang="en-US" spc="100" dirty="0">
                    <a:latin typeface="微软雅黑" panose="020B0503020204020204" pitchFamily="34" charset="-122"/>
                    <a:ea typeface="微软雅黑" panose="020B0503020204020204" pitchFamily="34" charset="-122"/>
                  </a:rPr>
                  <a:t>答辩人：张家瑞 阎浏苏</a:t>
                </a:r>
                <a:r>
                  <a:rPr lang="en-US" altLang="zh-CN" spc="100" dirty="0">
                    <a:latin typeface="微软雅黑" panose="020B0503020204020204" pitchFamily="34" charset="-122"/>
                    <a:ea typeface="微软雅黑" panose="020B0503020204020204" pitchFamily="34" charset="-122"/>
                  </a:rPr>
                  <a:t> </a:t>
                </a:r>
                <a:r>
                  <a:rPr lang="zh-CN" altLang="en-US" spc="100">
                    <a:latin typeface="微软雅黑" panose="020B0503020204020204" pitchFamily="34" charset="-122"/>
                    <a:ea typeface="微软雅黑" panose="020B0503020204020204" pitchFamily="34" charset="-122"/>
                  </a:rPr>
                  <a:t>朱昊梁</a:t>
                </a:r>
                <a:endParaRPr lang="zh-CN" altLang="en-US" sz="1050" dirty="0"/>
              </a:p>
            </p:txBody>
          </p:sp>
          <p:sp>
            <p:nvSpPr>
              <p:cNvPr id="83" name="文本框 82">
                <a:extLst>
                  <a:ext uri="{FF2B5EF4-FFF2-40B4-BE49-F238E27FC236}">
                    <a16:creationId xmlns:a16="http://schemas.microsoft.com/office/drawing/2014/main" id="{A0B710BC-176F-4FE2-B3CB-610C926C664F}"/>
                  </a:ext>
                </a:extLst>
              </p:cNvPr>
              <p:cNvSpPr txBox="1"/>
              <p:nvPr/>
            </p:nvSpPr>
            <p:spPr>
              <a:xfrm>
                <a:off x="6937095" y="4672465"/>
                <a:ext cx="2951850" cy="412229"/>
              </a:xfrm>
              <a:prstGeom prst="rect">
                <a:avLst/>
              </a:prstGeom>
              <a:noFill/>
            </p:spPr>
            <p:txBody>
              <a:bodyPr wrap="square">
                <a:spAutoFit/>
              </a:bodyPr>
              <a:lstStyle/>
              <a:p>
                <a:pPr>
                  <a:lnSpc>
                    <a:spcPct val="125000"/>
                  </a:lnSpc>
                </a:pPr>
                <a:r>
                  <a:rPr lang="zh-CN" altLang="en-US" spc="100" dirty="0">
                    <a:latin typeface="微软雅黑" panose="020B0503020204020204" pitchFamily="34" charset="-122"/>
                    <a:ea typeface="微软雅黑" panose="020B0503020204020204" pitchFamily="34" charset="-122"/>
                  </a:rPr>
                  <a:t>日期：</a:t>
                </a:r>
                <a:r>
                  <a:rPr lang="en-US" altLang="zh-CN" spc="100" dirty="0">
                    <a:latin typeface="微软雅黑" panose="020B0503020204020204" pitchFamily="34" charset="-122"/>
                    <a:ea typeface="微软雅黑" panose="020B0503020204020204" pitchFamily="34" charset="-122"/>
                  </a:rPr>
                  <a:t>2023</a:t>
                </a:r>
                <a:r>
                  <a:rPr lang="zh-CN" altLang="en-US" spc="100" dirty="0">
                    <a:latin typeface="微软雅黑" panose="020B0503020204020204" pitchFamily="34" charset="-122"/>
                    <a:ea typeface="微软雅黑" panose="020B0503020204020204" pitchFamily="34" charset="-122"/>
                  </a:rPr>
                  <a:t>年</a:t>
                </a:r>
                <a:r>
                  <a:rPr lang="en-US" altLang="zh-CN" spc="100" dirty="0">
                    <a:latin typeface="微软雅黑" panose="020B0503020204020204" pitchFamily="34" charset="-122"/>
                    <a:ea typeface="微软雅黑" panose="020B0503020204020204" pitchFamily="34" charset="-122"/>
                  </a:rPr>
                  <a:t>7</a:t>
                </a:r>
                <a:r>
                  <a:rPr lang="zh-CN" altLang="en-US" spc="100" dirty="0">
                    <a:latin typeface="微软雅黑" panose="020B0503020204020204" pitchFamily="34" charset="-122"/>
                    <a:ea typeface="微软雅黑" panose="020B0503020204020204" pitchFamily="34" charset="-122"/>
                  </a:rPr>
                  <a:t>月</a:t>
                </a:r>
                <a:r>
                  <a:rPr lang="en-US" altLang="zh-CN" spc="100" dirty="0">
                    <a:latin typeface="微软雅黑" panose="020B0503020204020204" pitchFamily="34" charset="-122"/>
                    <a:ea typeface="微软雅黑" panose="020B0503020204020204" pitchFamily="34" charset="-122"/>
                  </a:rPr>
                  <a:t>11</a:t>
                </a:r>
                <a:r>
                  <a:rPr lang="zh-CN" altLang="en-US" spc="100" dirty="0">
                    <a:latin typeface="微软雅黑" panose="020B0503020204020204" pitchFamily="34" charset="-122"/>
                    <a:ea typeface="微软雅黑" panose="020B0503020204020204" pitchFamily="34" charset="-122"/>
                  </a:rPr>
                  <a:t>日</a:t>
                </a:r>
                <a:endParaRPr lang="zh-CN" altLang="en-US" sz="1050" dirty="0"/>
              </a:p>
            </p:txBody>
          </p:sp>
        </p:grpSp>
      </p:grpSp>
      <p:pic>
        <p:nvPicPr>
          <p:cNvPr id="8" name="图片 7">
            <a:extLst>
              <a:ext uri="{FF2B5EF4-FFF2-40B4-BE49-F238E27FC236}">
                <a16:creationId xmlns:a16="http://schemas.microsoft.com/office/drawing/2014/main" id="{C9E8C5CB-7F39-4035-AF0E-030806D48D98}"/>
              </a:ext>
            </a:extLst>
          </p:cNvPr>
          <p:cNvPicPr>
            <a:picLocks noChangeAspect="1"/>
          </p:cNvPicPr>
          <p:nvPr/>
        </p:nvPicPr>
        <p:blipFill rotWithShape="1">
          <a:blip r:embed="rId8"/>
          <a:srcRect r="20154" b="27351"/>
          <a:stretch/>
        </p:blipFill>
        <p:spPr>
          <a:xfrm>
            <a:off x="8788227" y="3767929"/>
            <a:ext cx="3403773" cy="3090072"/>
          </a:xfrm>
          <a:prstGeom prst="rect">
            <a:avLst/>
          </a:prstGeom>
        </p:spPr>
      </p:pic>
      <p:sp>
        <p:nvSpPr>
          <p:cNvPr id="86" name="文本框 85">
            <a:extLst>
              <a:ext uri="{FF2B5EF4-FFF2-40B4-BE49-F238E27FC236}">
                <a16:creationId xmlns:a16="http://schemas.microsoft.com/office/drawing/2014/main" id="{BA1516ED-42FA-4069-BDD5-EB3C4A9E897B}"/>
              </a:ext>
            </a:extLst>
          </p:cNvPr>
          <p:cNvSpPr txBox="1"/>
          <p:nvPr/>
        </p:nvSpPr>
        <p:spPr>
          <a:xfrm>
            <a:off x="-3176" y="-523785"/>
            <a:ext cx="1415772" cy="461665"/>
          </a:xfrm>
          <a:prstGeom prst="rect">
            <a:avLst/>
          </a:prstGeom>
          <a:noFill/>
        </p:spPr>
        <p:txBody>
          <a:bodyPr wrap="none" rtlCol="0">
            <a:spAutoFit/>
          </a:bodyPr>
          <a:lstStyle/>
          <a:p>
            <a:r>
              <a:rPr lang="zh-CN" altLang="en-US" sz="2400" b="1" dirty="0">
                <a:gradFill>
                  <a:gsLst>
                    <a:gs pos="0">
                      <a:srgbClr val="1E218C"/>
                    </a:gs>
                    <a:gs pos="100000">
                      <a:srgbClr val="2160B1"/>
                    </a:gs>
                  </a:gsLst>
                  <a:lin ang="6000000" scaled="0"/>
                </a:gradFill>
                <a:latin typeface="微软雅黑" panose="020B0503020204020204" pitchFamily="34" charset="-122"/>
                <a:ea typeface="微软雅黑" panose="020B0503020204020204" pitchFamily="34" charset="-122"/>
              </a:rPr>
              <a:t>封面样式</a:t>
            </a:r>
          </a:p>
        </p:txBody>
      </p:sp>
      <p:pic>
        <p:nvPicPr>
          <p:cNvPr id="24" name="图片 23">
            <a:extLst>
              <a:ext uri="{FF2B5EF4-FFF2-40B4-BE49-F238E27FC236}">
                <a16:creationId xmlns:a16="http://schemas.microsoft.com/office/drawing/2014/main" id="{FA7FDB95-7324-40AE-A3B6-C821D71EE2C9}"/>
              </a:ext>
            </a:extLst>
          </p:cNvPr>
          <p:cNvPicPr>
            <a:picLocks noChangeAspect="1"/>
          </p:cNvPicPr>
          <p:nvPr/>
        </p:nvPicPr>
        <p:blipFill>
          <a:blip r:embed="rId9"/>
          <a:stretch>
            <a:fillRect/>
          </a:stretch>
        </p:blipFill>
        <p:spPr>
          <a:xfrm>
            <a:off x="9118826" y="6190927"/>
            <a:ext cx="3017782" cy="499915"/>
          </a:xfrm>
          <a:prstGeom prst="rect">
            <a:avLst/>
          </a:prstGeom>
        </p:spPr>
      </p:pic>
      <p:pic>
        <p:nvPicPr>
          <p:cNvPr id="5" name="图片 4">
            <a:extLst>
              <a:ext uri="{FF2B5EF4-FFF2-40B4-BE49-F238E27FC236}">
                <a16:creationId xmlns:a16="http://schemas.microsoft.com/office/drawing/2014/main" id="{C5C1F93A-DFAD-4560-A972-1BFDD07B0C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6" y="5002204"/>
            <a:ext cx="2633853" cy="1855795"/>
          </a:xfrm>
          <a:prstGeom prst="rect">
            <a:avLst/>
          </a:prstGeom>
        </p:spPr>
      </p:pic>
    </p:spTree>
    <p:extLst>
      <p:ext uri="{BB962C8B-B14F-4D97-AF65-F5344CB8AC3E}">
        <p14:creationId xmlns:p14="http://schemas.microsoft.com/office/powerpoint/2010/main" val="386080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gradFill>
                  <a:gsLst>
                    <a:gs pos="0">
                      <a:srgbClr val="1E218C"/>
                    </a:gs>
                    <a:gs pos="100000">
                      <a:srgbClr val="2160B1"/>
                    </a:gs>
                  </a:gsLst>
                  <a:lin ang="6000000" scaled="0"/>
                </a:gradFill>
                <a:effectLst/>
                <a:uLnTx/>
                <a:uFillTx/>
                <a:latin typeface="微软雅黑" panose="020B0503020204020204" pitchFamily="34" charset="-122"/>
                <a:ea typeface="微软雅黑" panose="020B0503020204020204" pitchFamily="34" charset="-122"/>
                <a:cs typeface="+mn-cs"/>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solidFill>
                  <a:prstClr val="white"/>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2</a:t>
            </a: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C45C-23F4-4E01-AC3A-7484B4151C3D}" type="slidenum">
              <a:rPr kumimoji="0" lang="zh-CN" altLang="en-US" sz="1600" b="1" i="0" u="none" strike="noStrike" kern="1200" cap="none" spc="0" normalizeH="0" baseline="0" noProof="0" smtClean="0">
                <a:ln>
                  <a:noFill/>
                </a:ln>
                <a:solidFill>
                  <a:srgbClr val="205FB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600" b="1" i="0" u="none" strike="noStrike" kern="1200" cap="none" spc="0" normalizeH="0" baseline="0" noProof="0">
              <a:ln>
                <a:noFill/>
              </a:ln>
              <a:solidFill>
                <a:srgbClr val="205FB0"/>
              </a:solidFill>
              <a:effectLst/>
              <a:uLnTx/>
              <a:uFillTx/>
              <a:latin typeface="等线" panose="020F0502020204030204"/>
              <a:ea typeface="等线" panose="02010600030101010101" pitchFamily="2" charset="-122"/>
              <a:cs typeface="+mn-cs"/>
            </a:endParaRPr>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155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solidFill>
                <a:latin typeface="微软雅黑" panose="020B0503020204020204" pitchFamily="34" charset="-122"/>
                <a:ea typeface="微软雅黑" panose="020B0503020204020204" pitchFamily="34" charset="-122"/>
              </a:rPr>
              <a:t>CATIA </a:t>
            </a:r>
            <a:r>
              <a:rPr lang="zh-CN" altLang="en-US" sz="2800" b="1" dirty="0">
                <a:solidFill>
                  <a:prstClr val="black"/>
                </a:solidFill>
                <a:latin typeface="微软雅黑" panose="020B0503020204020204" pitchFamily="34" charset="-122"/>
                <a:ea typeface="微软雅黑" panose="020B0503020204020204" pitchFamily="34" charset="-122"/>
              </a:rPr>
              <a:t>实现模型构建</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1.2 </a:t>
            </a:r>
            <a:r>
              <a:rPr lang="en-US" altLang="zh-CN" sz="2400" b="1" dirty="0">
                <a:solidFill>
                  <a:srgbClr val="1E218C"/>
                </a:solidFill>
                <a:latin typeface="微软雅黑" panose="020B0503020204020204" pitchFamily="34" charset="-122"/>
                <a:ea typeface="微软雅黑" panose="020B0503020204020204" pitchFamily="34" charset="-122"/>
              </a:rPr>
              <a:t>CATIA </a:t>
            </a:r>
            <a:r>
              <a:rPr lang="zh-CN" altLang="en-US" sz="2400" b="1" dirty="0">
                <a:solidFill>
                  <a:srgbClr val="1E218C"/>
                </a:solidFill>
                <a:latin typeface="微软雅黑" panose="020B0503020204020204" pitchFamily="34" charset="-122"/>
                <a:ea typeface="微软雅黑" panose="020B0503020204020204" pitchFamily="34" charset="-122"/>
              </a:rPr>
              <a:t>结果展示</a:t>
            </a:r>
            <a:endPar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endParaRP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sp>
        <p:nvSpPr>
          <p:cNvPr id="7" name="TextBox 8">
            <a:extLst>
              <a:ext uri="{FF2B5EF4-FFF2-40B4-BE49-F238E27FC236}">
                <a16:creationId xmlns:a16="http://schemas.microsoft.com/office/drawing/2014/main" id="{2729B5EF-FF7D-2A48-CC99-0D805B1ED430}"/>
              </a:ext>
            </a:extLst>
          </p:cNvPr>
          <p:cNvSpPr txBox="1">
            <a:spLocks noChangeArrowheads="1"/>
          </p:cNvSpPr>
          <p:nvPr/>
        </p:nvSpPr>
        <p:spPr bwMode="auto">
          <a:xfrm>
            <a:off x="1069519" y="1778304"/>
            <a:ext cx="9949523"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marL="0" marR="0" lvl="0" indent="457200" algn="just" defTabSz="914400" rtl="0" eaLnBrk="1" fontAlgn="auto" latinLnBrk="0" hangingPunct="1">
              <a:lnSpc>
                <a:spcPct val="15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我们在熟悉基本操作之后，尝试稍复杂模型的构建。</a:t>
            </a:r>
          </a:p>
        </p:txBody>
      </p:sp>
      <p:pic>
        <p:nvPicPr>
          <p:cNvPr id="9" name="图片 8">
            <a:extLst>
              <a:ext uri="{FF2B5EF4-FFF2-40B4-BE49-F238E27FC236}">
                <a16:creationId xmlns:a16="http://schemas.microsoft.com/office/drawing/2014/main" id="{C0B798AB-F8FD-0AD3-A7ED-FE0F798581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642" y="2686385"/>
            <a:ext cx="5786442" cy="2773315"/>
          </a:xfrm>
          <a:prstGeom prst="rect">
            <a:avLst/>
          </a:prstGeom>
        </p:spPr>
      </p:pic>
      <p:pic>
        <p:nvPicPr>
          <p:cNvPr id="12" name="图片 11">
            <a:extLst>
              <a:ext uri="{FF2B5EF4-FFF2-40B4-BE49-F238E27FC236}">
                <a16:creationId xmlns:a16="http://schemas.microsoft.com/office/drawing/2014/main" id="{1E6DF0F6-F4FC-8CB4-BF3D-F75BF16853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8907" y="3616611"/>
            <a:ext cx="3719116" cy="1782491"/>
          </a:xfrm>
          <a:prstGeom prst="rect">
            <a:avLst/>
          </a:prstGeom>
        </p:spPr>
      </p:pic>
      <p:sp>
        <p:nvSpPr>
          <p:cNvPr id="13" name="TextBox 8">
            <a:extLst>
              <a:ext uri="{FF2B5EF4-FFF2-40B4-BE49-F238E27FC236}">
                <a16:creationId xmlns:a16="http://schemas.microsoft.com/office/drawing/2014/main" id="{1E625ED0-A2BC-2FC5-EC1F-22CFB920619E}"/>
              </a:ext>
            </a:extLst>
          </p:cNvPr>
          <p:cNvSpPr txBox="1">
            <a:spLocks noChangeArrowheads="1"/>
          </p:cNvSpPr>
          <p:nvPr/>
        </p:nvSpPr>
        <p:spPr bwMode="auto">
          <a:xfrm>
            <a:off x="6948613" y="2194700"/>
            <a:ext cx="3323973"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marL="0" marR="0" lvl="0" indent="457200" algn="just" defTabSz="914400" rtl="0" eaLnBrk="1" fontAlgn="auto" latinLnBrk="0" hangingPunct="1">
              <a:lnSpc>
                <a:spcPct val="150000"/>
              </a:lnSpc>
              <a:spcBef>
                <a:spcPct val="0"/>
              </a:spcBef>
              <a:spcAft>
                <a:spcPts val="0"/>
              </a:spcAft>
              <a:buClrTx/>
              <a:buSzTx/>
              <a:buFontTx/>
              <a:buNone/>
              <a:tabLst/>
              <a:defRPr/>
            </a:pPr>
            <a:r>
              <a:rPr lang="zh-CN" altLang="en-US" dirty="0">
                <a:solidFill>
                  <a:prstClr val="black"/>
                </a:solidFill>
              </a:rPr>
              <a:t>经过小组的交流分析，大家可以独立操作，随后通过渲染截图完成了作品。</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0174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gradFill>
                  <a:gsLst>
                    <a:gs pos="0">
                      <a:srgbClr val="1E218C"/>
                    </a:gs>
                    <a:gs pos="100000">
                      <a:srgbClr val="2160B1"/>
                    </a:gs>
                  </a:gsLst>
                  <a:lin ang="6000000" scaled="0"/>
                </a:gradFill>
                <a:effectLst/>
                <a:uLnTx/>
                <a:uFillTx/>
                <a:latin typeface="微软雅黑" panose="020B0503020204020204" pitchFamily="34" charset="-122"/>
                <a:ea typeface="微软雅黑" panose="020B0503020204020204" pitchFamily="34" charset="-122"/>
                <a:cs typeface="+mn-cs"/>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solidFill>
                  <a:prstClr val="white"/>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2</a:t>
            </a: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C45C-23F4-4E01-AC3A-7484B4151C3D}" type="slidenum">
              <a:rPr kumimoji="0" lang="zh-CN" altLang="en-US" sz="1600" b="1" i="0" u="none" strike="noStrike" kern="1200" cap="none" spc="0" normalizeH="0" baseline="0" noProof="0" smtClean="0">
                <a:ln>
                  <a:noFill/>
                </a:ln>
                <a:solidFill>
                  <a:srgbClr val="205FB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600" b="1" i="0" u="none" strike="noStrike" kern="1200" cap="none" spc="0" normalizeH="0" baseline="0" noProof="0">
              <a:ln>
                <a:noFill/>
              </a:ln>
              <a:solidFill>
                <a:srgbClr val="205FB0"/>
              </a:solidFill>
              <a:effectLst/>
              <a:uLnTx/>
              <a:uFillTx/>
              <a:latin typeface="等线" panose="020F0502020204030204"/>
              <a:ea typeface="等线" panose="02010600030101010101" pitchFamily="2" charset="-122"/>
              <a:cs typeface="+mn-cs"/>
            </a:endParaRPr>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155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solidFill>
                <a:latin typeface="微软雅黑" panose="020B0503020204020204" pitchFamily="34" charset="-122"/>
                <a:ea typeface="微软雅黑" panose="020B0503020204020204" pitchFamily="34" charset="-122"/>
              </a:rPr>
              <a:t>CATIA </a:t>
            </a:r>
            <a:r>
              <a:rPr lang="zh-CN" altLang="en-US" sz="2800" b="1" dirty="0">
                <a:solidFill>
                  <a:prstClr val="black"/>
                </a:solidFill>
                <a:latin typeface="微软雅黑" panose="020B0503020204020204" pitchFamily="34" charset="-122"/>
                <a:ea typeface="微软雅黑" panose="020B0503020204020204" pitchFamily="34" charset="-122"/>
              </a:rPr>
              <a:t>实现模型构建</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1.3 </a:t>
            </a:r>
            <a:r>
              <a:rPr lang="en-US" altLang="zh-CN" sz="2400" b="1" dirty="0">
                <a:solidFill>
                  <a:srgbClr val="1E218C"/>
                </a:solidFill>
                <a:latin typeface="微软雅黑" panose="020B0503020204020204" pitchFamily="34" charset="-122"/>
                <a:ea typeface="微软雅黑" panose="020B0503020204020204" pitchFamily="34" charset="-122"/>
              </a:rPr>
              <a:t>CATIA </a:t>
            </a:r>
            <a:r>
              <a:rPr lang="zh-CN" altLang="en-US" sz="2400" b="1" dirty="0">
                <a:solidFill>
                  <a:srgbClr val="1E218C"/>
                </a:solidFill>
                <a:latin typeface="微软雅黑" panose="020B0503020204020204" pitchFamily="34" charset="-122"/>
                <a:ea typeface="微软雅黑" panose="020B0503020204020204" pitchFamily="34" charset="-122"/>
              </a:rPr>
              <a:t>结果展示</a:t>
            </a:r>
            <a:endPar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endParaRP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sp>
        <p:nvSpPr>
          <p:cNvPr id="7" name="TextBox 8">
            <a:extLst>
              <a:ext uri="{FF2B5EF4-FFF2-40B4-BE49-F238E27FC236}">
                <a16:creationId xmlns:a16="http://schemas.microsoft.com/office/drawing/2014/main" id="{2729B5EF-FF7D-2A48-CC99-0D805B1ED430}"/>
              </a:ext>
            </a:extLst>
          </p:cNvPr>
          <p:cNvSpPr txBox="1">
            <a:spLocks noChangeArrowheads="1"/>
          </p:cNvSpPr>
          <p:nvPr/>
        </p:nvSpPr>
        <p:spPr bwMode="auto">
          <a:xfrm>
            <a:off x="1119650" y="1703412"/>
            <a:ext cx="9949523"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marL="0" marR="0" lvl="0" indent="457200" algn="just" defTabSz="914400" rtl="0" eaLnBrk="1" fontAlgn="auto" latinLnBrk="0" hangingPunct="1">
              <a:lnSpc>
                <a:spcPct val="150000"/>
              </a:lnSpc>
              <a:spcBef>
                <a:spcPct val="0"/>
              </a:spcBef>
              <a:spcAft>
                <a:spcPts val="0"/>
              </a:spcAft>
              <a:buClrTx/>
              <a:buSzTx/>
              <a:buFontTx/>
              <a:buNone/>
              <a:tabLst/>
              <a:defRPr/>
            </a:pPr>
            <a:r>
              <a:rPr lang="zh-CN" altLang="en-US" dirty="0"/>
              <a:t>构建螺旋桨及无人机：我们通过合作进行软件模块化设计，最终组装成型，实现了整机简单模型构建。</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F476037B-F588-EACB-6694-482F3E1A78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1404" y="2638619"/>
            <a:ext cx="5860463" cy="3077049"/>
          </a:xfrm>
          <a:prstGeom prst="rect">
            <a:avLst/>
          </a:prstGeom>
        </p:spPr>
      </p:pic>
      <p:pic>
        <p:nvPicPr>
          <p:cNvPr id="16" name="图片 15">
            <a:extLst>
              <a:ext uri="{FF2B5EF4-FFF2-40B4-BE49-F238E27FC236}">
                <a16:creationId xmlns:a16="http://schemas.microsoft.com/office/drawing/2014/main" id="{A00ACC31-DCB4-FBFF-1EFA-C49E001063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4950" y="2647120"/>
            <a:ext cx="3028013" cy="1599347"/>
          </a:xfrm>
          <a:prstGeom prst="rect">
            <a:avLst/>
          </a:prstGeom>
        </p:spPr>
      </p:pic>
      <p:pic>
        <p:nvPicPr>
          <p:cNvPr id="20" name="图片 19">
            <a:extLst>
              <a:ext uri="{FF2B5EF4-FFF2-40B4-BE49-F238E27FC236}">
                <a16:creationId xmlns:a16="http://schemas.microsoft.com/office/drawing/2014/main" id="{BCD2AF2E-8F49-231A-1ED7-8AB2FDF51C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4950" y="4430035"/>
            <a:ext cx="3028013" cy="1597592"/>
          </a:xfrm>
          <a:prstGeom prst="rect">
            <a:avLst/>
          </a:prstGeom>
        </p:spPr>
      </p:pic>
    </p:spTree>
    <p:custDataLst>
      <p:tags r:id="rId1"/>
    </p:custDataLst>
    <p:extLst>
      <p:ext uri="{BB962C8B-B14F-4D97-AF65-F5344CB8AC3E}">
        <p14:creationId xmlns:p14="http://schemas.microsoft.com/office/powerpoint/2010/main" val="198692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gradFill>
                  <a:gsLst>
                    <a:gs pos="0">
                      <a:srgbClr val="1E218C"/>
                    </a:gs>
                    <a:gs pos="100000">
                      <a:srgbClr val="2160B1"/>
                    </a:gs>
                  </a:gsLst>
                  <a:lin ang="6000000" scaled="0"/>
                </a:gradFill>
                <a:effectLst/>
                <a:uLnTx/>
                <a:uFillTx/>
                <a:latin typeface="微软雅黑" panose="020B0503020204020204" pitchFamily="34" charset="-122"/>
                <a:ea typeface="微软雅黑" panose="020B0503020204020204" pitchFamily="34" charset="-122"/>
                <a:cs typeface="+mn-cs"/>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solidFill>
                  <a:prstClr val="white"/>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3</a:t>
            </a: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C45C-23F4-4E01-AC3A-7484B4151C3D}" type="slidenum">
              <a:rPr kumimoji="0" lang="zh-CN" altLang="en-US" sz="1600" b="1" i="0" u="none" strike="noStrike" kern="1200" cap="none" spc="0" normalizeH="0" baseline="0" noProof="0" smtClean="0">
                <a:ln>
                  <a:noFill/>
                </a:ln>
                <a:solidFill>
                  <a:srgbClr val="205FB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600" b="1" i="0" u="none" strike="noStrike" kern="1200" cap="none" spc="0" normalizeH="0" baseline="0" noProof="0">
              <a:ln>
                <a:noFill/>
              </a:ln>
              <a:solidFill>
                <a:srgbClr val="205FB0"/>
              </a:solidFill>
              <a:effectLst/>
              <a:uLnTx/>
              <a:uFillTx/>
              <a:latin typeface="等线" panose="020F0502020204030204"/>
              <a:ea typeface="等线" panose="02010600030101010101" pitchFamily="2" charset="-122"/>
              <a:cs typeface="+mn-cs"/>
            </a:endParaRPr>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155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COMSOL </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实现仿真计算</a:t>
            </a: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1.1 </a:t>
            </a:r>
            <a:r>
              <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学习使用</a:t>
            </a: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COMSOL </a:t>
            </a:r>
            <a:endPar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endParaRP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sp>
        <p:nvSpPr>
          <p:cNvPr id="8" name="TextBox 8">
            <a:extLst>
              <a:ext uri="{FF2B5EF4-FFF2-40B4-BE49-F238E27FC236}">
                <a16:creationId xmlns:a16="http://schemas.microsoft.com/office/drawing/2014/main" id="{61098DD0-67D9-CEF7-0EF0-7C8E566542A7}"/>
              </a:ext>
            </a:extLst>
          </p:cNvPr>
          <p:cNvSpPr txBox="1">
            <a:spLocks noChangeArrowheads="1"/>
          </p:cNvSpPr>
          <p:nvPr/>
        </p:nvSpPr>
        <p:spPr bwMode="auto">
          <a:xfrm>
            <a:off x="1120126" y="1778304"/>
            <a:ext cx="9949523"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marL="0" marR="0" lvl="0" indent="457200" algn="just" defTabSz="914400" rtl="0" eaLnBrk="1" fontAlgn="auto" latinLnBrk="0" hangingPunct="1">
              <a:lnSpc>
                <a:spcPct val="150000"/>
              </a:lnSpc>
              <a:spcBef>
                <a:spcPct val="0"/>
              </a:spcBef>
              <a:spcAft>
                <a:spcPts val="0"/>
              </a:spcAft>
              <a:buClrTx/>
              <a:buSzTx/>
              <a:buFontTx/>
              <a:buNone/>
              <a:tabLst/>
              <a:defRPr/>
            </a:pPr>
            <a:r>
              <a:rPr lang="en-US" altLang="zh-CN" dirty="0"/>
              <a:t>COMSOL </a:t>
            </a:r>
            <a:r>
              <a:rPr lang="zh-CN" altLang="en-US" dirty="0"/>
              <a:t>是一个多物理场仿真软件，用于模拟和分析多种物理现象及其相互作用。我们主要使用的是其流体力场部分的气流场部分。</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F15DD082-45AB-90CD-45F8-CF1BED9F21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3040" y="2761545"/>
            <a:ext cx="3931559" cy="3067807"/>
          </a:xfrm>
          <a:prstGeom prst="rect">
            <a:avLst/>
          </a:prstGeom>
        </p:spPr>
      </p:pic>
      <p:sp>
        <p:nvSpPr>
          <p:cNvPr id="12" name="TextBox 8">
            <a:extLst>
              <a:ext uri="{FF2B5EF4-FFF2-40B4-BE49-F238E27FC236}">
                <a16:creationId xmlns:a16="http://schemas.microsoft.com/office/drawing/2014/main" id="{4F1D6730-3C66-0B64-0EBE-82DD5B16F705}"/>
              </a:ext>
            </a:extLst>
          </p:cNvPr>
          <p:cNvSpPr txBox="1">
            <a:spLocks noChangeArrowheads="1"/>
          </p:cNvSpPr>
          <p:nvPr/>
        </p:nvSpPr>
        <p:spPr bwMode="auto">
          <a:xfrm>
            <a:off x="6094412" y="2973015"/>
            <a:ext cx="4933892" cy="25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marL="0" marR="0" lvl="0" indent="457200" algn="just" defTabSz="914400" rtl="0" eaLnBrk="1" fontAlgn="auto" latinLnBrk="0" hangingPunct="1">
              <a:lnSpc>
                <a:spcPct val="15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我们直接构建简易模型进行飞机在特定环境下外部环境对其的影响，</a:t>
            </a:r>
            <a:r>
              <a:rPr lang="zh-CN" altLang="en-US" dirty="0"/>
              <a:t>进行仿真计算并获得与实际系统行为相关的定量和定性信息，从而减小在实际实验中的失误率。</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457200" algn="just" defTabSz="914400" rtl="0" eaLnBrk="1" fontAlgn="auto" latinLnBrk="0" hangingPunct="1">
              <a:lnSpc>
                <a:spcPct val="15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首先</a:t>
            </a:r>
            <a:r>
              <a:rPr lang="zh-CN" altLang="en-US" dirty="0"/>
              <a:t>构建模型、定义物理属性、然后设置求解器参数，并进行后处理和结果分析。</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8567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gradFill>
                  <a:gsLst>
                    <a:gs pos="0">
                      <a:srgbClr val="1E218C"/>
                    </a:gs>
                    <a:gs pos="100000">
                      <a:srgbClr val="2160B1"/>
                    </a:gs>
                  </a:gsLst>
                  <a:lin ang="6000000" scaled="0"/>
                </a:gradFill>
                <a:effectLst/>
                <a:uLnTx/>
                <a:uFillTx/>
                <a:latin typeface="微软雅黑" panose="020B0503020204020204" pitchFamily="34" charset="-122"/>
                <a:ea typeface="微软雅黑" panose="020B0503020204020204" pitchFamily="34" charset="-122"/>
                <a:cs typeface="+mn-cs"/>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solidFill>
                  <a:prstClr val="white"/>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3</a:t>
            </a: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C45C-23F4-4E01-AC3A-7484B4151C3D}" type="slidenum">
              <a:rPr kumimoji="0" lang="zh-CN" altLang="en-US" sz="1600" b="1" i="0" u="none" strike="noStrike" kern="1200" cap="none" spc="0" normalizeH="0" baseline="0" noProof="0" smtClean="0">
                <a:ln>
                  <a:noFill/>
                </a:ln>
                <a:solidFill>
                  <a:srgbClr val="205FB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600" b="1" i="0" u="none" strike="noStrike" kern="1200" cap="none" spc="0" normalizeH="0" baseline="0" noProof="0">
              <a:ln>
                <a:noFill/>
              </a:ln>
              <a:solidFill>
                <a:srgbClr val="205FB0"/>
              </a:solidFill>
              <a:effectLst/>
              <a:uLnTx/>
              <a:uFillTx/>
              <a:latin typeface="等线" panose="020F0502020204030204"/>
              <a:ea typeface="等线" panose="02010600030101010101" pitchFamily="2" charset="-122"/>
              <a:cs typeface="+mn-cs"/>
            </a:endParaRPr>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155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COMSOL </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实现仿真计算</a:t>
            </a: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1.2 COMSOL </a:t>
            </a:r>
            <a:r>
              <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结果展示</a:t>
            </a: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sp>
        <p:nvSpPr>
          <p:cNvPr id="7" name="TextBox 8">
            <a:extLst>
              <a:ext uri="{FF2B5EF4-FFF2-40B4-BE49-F238E27FC236}">
                <a16:creationId xmlns:a16="http://schemas.microsoft.com/office/drawing/2014/main" id="{2729B5EF-FF7D-2A48-CC99-0D805B1ED430}"/>
              </a:ext>
            </a:extLst>
          </p:cNvPr>
          <p:cNvSpPr txBox="1">
            <a:spLocks noChangeArrowheads="1"/>
          </p:cNvSpPr>
          <p:nvPr/>
        </p:nvSpPr>
        <p:spPr bwMode="auto">
          <a:xfrm>
            <a:off x="1120126" y="1778304"/>
            <a:ext cx="9949523"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marL="0" marR="0" lvl="0" indent="457200" algn="just" defTabSz="914400" rtl="0" eaLnBrk="1" fontAlgn="auto" latinLnBrk="0" hangingPunct="1">
              <a:lnSpc>
                <a:spcPct val="15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我们通过使用</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COMSOL</a:t>
            </a:r>
            <a:r>
              <a:rPr lang="zh-CN" altLang="en-US" dirty="0">
                <a:solidFill>
                  <a:prstClr val="black"/>
                </a:solidFill>
              </a:rPr>
              <a:t>构建模型，</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探究了在一个立方体内，稳定空气流速</a:t>
            </a:r>
            <a:r>
              <a:rPr lang="zh-CN" altLang="en-US" dirty="0">
                <a:solidFill>
                  <a:prstClr val="black"/>
                </a:solidFill>
              </a:rPr>
              <a:t>情况下对于</a:t>
            </a:r>
            <a:r>
              <a:rPr lang="en-US" altLang="zh-CN" dirty="0">
                <a:solidFill>
                  <a:prstClr val="black"/>
                </a:solidFill>
              </a:rPr>
              <a:t>PVC</a:t>
            </a:r>
            <a:r>
              <a:rPr lang="zh-CN" altLang="en-US" dirty="0">
                <a:solidFill>
                  <a:prstClr val="black"/>
                </a:solidFill>
              </a:rPr>
              <a:t>塑料外壳飞机的影响情况。虽然因算力不够并没有得到误差较小的结果，但是基本能够实现构建模型并通过仿真计算得到运行结果。</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13DDB594-9A65-38C7-DCF5-CFBD7447CA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616" y="3064480"/>
            <a:ext cx="3303408" cy="3112617"/>
          </a:xfrm>
          <a:prstGeom prst="rect">
            <a:avLst/>
          </a:prstGeom>
        </p:spPr>
      </p:pic>
      <p:pic>
        <p:nvPicPr>
          <p:cNvPr id="12" name="图片 11">
            <a:extLst>
              <a:ext uri="{FF2B5EF4-FFF2-40B4-BE49-F238E27FC236}">
                <a16:creationId xmlns:a16="http://schemas.microsoft.com/office/drawing/2014/main" id="{3F788A0E-BF0E-1D65-C4F7-994BC5A764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5010" y="3460152"/>
            <a:ext cx="2553899" cy="2406397"/>
          </a:xfrm>
          <a:prstGeom prst="rect">
            <a:avLst/>
          </a:prstGeom>
        </p:spPr>
      </p:pic>
      <p:pic>
        <p:nvPicPr>
          <p:cNvPr id="14" name="图片 13">
            <a:extLst>
              <a:ext uri="{FF2B5EF4-FFF2-40B4-BE49-F238E27FC236}">
                <a16:creationId xmlns:a16="http://schemas.microsoft.com/office/drawing/2014/main" id="{8A752899-E1B8-8535-8AA3-279D3C6D0D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74017" y="3429000"/>
            <a:ext cx="2463596" cy="2418878"/>
          </a:xfrm>
          <a:prstGeom prst="rect">
            <a:avLst/>
          </a:prstGeom>
        </p:spPr>
      </p:pic>
      <p:pic>
        <p:nvPicPr>
          <p:cNvPr id="24" name="图片 23">
            <a:extLst>
              <a:ext uri="{FF2B5EF4-FFF2-40B4-BE49-F238E27FC236}">
                <a16:creationId xmlns:a16="http://schemas.microsoft.com/office/drawing/2014/main" id="{86AEA443-86BB-E578-C1B2-00C33AE5AA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6407" y="3271920"/>
            <a:ext cx="2623580" cy="2575958"/>
          </a:xfrm>
          <a:prstGeom prst="rect">
            <a:avLst/>
          </a:prstGeom>
        </p:spPr>
      </p:pic>
    </p:spTree>
    <p:custDataLst>
      <p:tags r:id="rId1"/>
    </p:custDataLst>
    <p:extLst>
      <p:ext uri="{BB962C8B-B14F-4D97-AF65-F5344CB8AC3E}">
        <p14:creationId xmlns:p14="http://schemas.microsoft.com/office/powerpoint/2010/main" val="126413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FF38737-F878-474F-B2AC-6D2028824D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6" y="5002204"/>
            <a:ext cx="2633853" cy="1855795"/>
          </a:xfrm>
          <a:prstGeom prst="rect">
            <a:avLst/>
          </a:prstGeom>
        </p:spPr>
      </p:pic>
      <p:sp>
        <p:nvSpPr>
          <p:cNvPr id="65" name="文本框 64">
            <a:extLst>
              <a:ext uri="{FF2B5EF4-FFF2-40B4-BE49-F238E27FC236}">
                <a16:creationId xmlns:a16="http://schemas.microsoft.com/office/drawing/2014/main" id="{3A0791DF-2DEC-46FC-9279-DD6248C44D65}"/>
              </a:ext>
            </a:extLst>
          </p:cNvPr>
          <p:cNvSpPr txBox="1"/>
          <p:nvPr/>
        </p:nvSpPr>
        <p:spPr>
          <a:xfrm>
            <a:off x="-3176" y="-523785"/>
            <a:ext cx="1415772" cy="461665"/>
          </a:xfrm>
          <a:prstGeom prst="rect">
            <a:avLst/>
          </a:prstGeom>
          <a:noFill/>
        </p:spPr>
        <p:txBody>
          <a:bodyPr wrap="none" rtlCol="0">
            <a:spAutoFit/>
          </a:bodyPr>
          <a:lstStyle/>
          <a:p>
            <a:r>
              <a:rPr lang="zh-CN" altLang="en-US" sz="2400" b="1" dirty="0">
                <a:gradFill>
                  <a:gsLst>
                    <a:gs pos="0">
                      <a:srgbClr val="1E218C"/>
                    </a:gs>
                    <a:gs pos="100000">
                      <a:srgbClr val="2160B1"/>
                    </a:gs>
                  </a:gsLst>
                  <a:lin ang="6000000" scaled="0"/>
                </a:gradFill>
                <a:latin typeface="微软雅黑" panose="020B0503020204020204" pitchFamily="34" charset="-122"/>
                <a:ea typeface="微软雅黑" panose="020B0503020204020204" pitchFamily="34" charset="-122"/>
              </a:rPr>
              <a:t>内容样式</a:t>
            </a:r>
          </a:p>
        </p:txBody>
      </p:sp>
      <p:sp>
        <p:nvSpPr>
          <p:cNvPr id="22" name="PA-矩形 7">
            <a:extLst>
              <a:ext uri="{FF2B5EF4-FFF2-40B4-BE49-F238E27FC236}">
                <a16:creationId xmlns:a16="http://schemas.microsoft.com/office/drawing/2014/main" id="{80D680BD-A919-4B0D-9586-F3E96DF1C092}"/>
              </a:ext>
            </a:extLst>
          </p:cNvPr>
          <p:cNvSpPr/>
          <p:nvPr>
            <p:custDataLst>
              <p:tags r:id="rId1"/>
            </p:custDataLst>
          </p:nvPr>
        </p:nvSpPr>
        <p:spPr>
          <a:xfrm>
            <a:off x="-3177" y="446424"/>
            <a:ext cx="1019177" cy="432637"/>
          </a:xfrm>
          <a:prstGeom prst="rect">
            <a:avLst/>
          </a:prstGeom>
          <a:gradFill>
            <a:gsLst>
              <a:gs pos="100000">
                <a:srgbClr val="1E218C"/>
              </a:gs>
              <a:gs pos="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24" name="文本框 23">
            <a:extLst>
              <a:ext uri="{FF2B5EF4-FFF2-40B4-BE49-F238E27FC236}">
                <a16:creationId xmlns:a16="http://schemas.microsoft.com/office/drawing/2014/main" id="{911D80F4-8120-478A-8226-6D04413EA457}"/>
              </a:ext>
            </a:extLst>
          </p:cNvPr>
          <p:cNvSpPr txBox="1"/>
          <p:nvPr/>
        </p:nvSpPr>
        <p:spPr>
          <a:xfrm>
            <a:off x="610366" y="432636"/>
            <a:ext cx="50958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5" name="组合 24">
            <a:extLst>
              <a:ext uri="{FF2B5EF4-FFF2-40B4-BE49-F238E27FC236}">
                <a16:creationId xmlns:a16="http://schemas.microsoft.com/office/drawing/2014/main" id="{78F53CF8-5069-4605-A1BC-1B8F8B6B4642}"/>
              </a:ext>
            </a:extLst>
          </p:cNvPr>
          <p:cNvGrpSpPr/>
          <p:nvPr/>
        </p:nvGrpSpPr>
        <p:grpSpPr>
          <a:xfrm>
            <a:off x="8345477" y="471824"/>
            <a:ext cx="3223457" cy="523907"/>
            <a:chOff x="258164" y="247134"/>
            <a:chExt cx="3525158" cy="572942"/>
          </a:xfrm>
        </p:grpSpPr>
        <p:pic>
          <p:nvPicPr>
            <p:cNvPr id="26" name="图片 25">
              <a:extLst>
                <a:ext uri="{FF2B5EF4-FFF2-40B4-BE49-F238E27FC236}">
                  <a16:creationId xmlns:a16="http://schemas.microsoft.com/office/drawing/2014/main" id="{6130A1C4-604A-44ED-B29D-E646A9985C3A}"/>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7" name="图片 26">
              <a:extLst>
                <a:ext uri="{FF2B5EF4-FFF2-40B4-BE49-F238E27FC236}">
                  <a16:creationId xmlns:a16="http://schemas.microsoft.com/office/drawing/2014/main" id="{C08F141E-5941-4192-8C2B-4D9702DF5DF8}"/>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2" name="文本框 1">
            <a:extLst>
              <a:ext uri="{FF2B5EF4-FFF2-40B4-BE49-F238E27FC236}">
                <a16:creationId xmlns:a16="http://schemas.microsoft.com/office/drawing/2014/main" id="{04DB9397-0FE6-2682-7E1D-BD601CDE580E}"/>
              </a:ext>
            </a:extLst>
          </p:cNvPr>
          <p:cNvSpPr txBox="1"/>
          <p:nvPr/>
        </p:nvSpPr>
        <p:spPr>
          <a:xfrm>
            <a:off x="1181144" y="428117"/>
            <a:ext cx="4155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总结</a:t>
            </a:r>
          </a:p>
        </p:txBody>
      </p:sp>
      <p:sp>
        <p:nvSpPr>
          <p:cNvPr id="3" name="TextBox 8">
            <a:extLst>
              <a:ext uri="{FF2B5EF4-FFF2-40B4-BE49-F238E27FC236}">
                <a16:creationId xmlns:a16="http://schemas.microsoft.com/office/drawing/2014/main" id="{61412FC2-69BD-76BA-55BA-F8060840AA61}"/>
              </a:ext>
            </a:extLst>
          </p:cNvPr>
          <p:cNvSpPr txBox="1">
            <a:spLocks noChangeArrowheads="1"/>
          </p:cNvSpPr>
          <p:nvPr/>
        </p:nvSpPr>
        <p:spPr bwMode="auto">
          <a:xfrm>
            <a:off x="865160" y="1925938"/>
            <a:ext cx="9949523" cy="336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indent="457200">
              <a:defRPr/>
            </a:pPr>
            <a:r>
              <a:rPr lang="zh-CN" altLang="en-US" sz="1800" dirty="0">
                <a:latin typeface="微软雅黑" panose="020B0503020204020204" pitchFamily="34" charset="-122"/>
                <a:ea typeface="微软雅黑" panose="020B0503020204020204" pitchFamily="34" charset="-122"/>
              </a:rPr>
              <a:t>经过这几天的学习</a:t>
            </a:r>
            <a:r>
              <a:rPr lang="zh-CN" altLang="en-US" sz="1800" b="1"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我们小组通过</a:t>
            </a:r>
            <a:r>
              <a:rPr lang="zh-CN" altLang="en-US" dirty="0"/>
              <a:t>老师的科普和介绍，对无人机有了更加深入的了解。同时，</a:t>
            </a:r>
            <a:r>
              <a:rPr lang="zh-CN" altLang="en-US" sz="1800" b="1" dirty="0">
                <a:latin typeface="微软雅黑" panose="020B0503020204020204" pitchFamily="34" charset="-122"/>
                <a:ea typeface="微软雅黑" panose="020B0503020204020204" pitchFamily="34" charset="-122"/>
              </a:rPr>
              <a:t>通过使用</a:t>
            </a:r>
            <a:r>
              <a:rPr lang="en-US" altLang="zh-CN" sz="1800" b="1" dirty="0">
                <a:latin typeface="微软雅黑" panose="020B0503020204020204" pitchFamily="34" charset="-122"/>
                <a:ea typeface="微软雅黑" panose="020B0503020204020204" pitchFamily="34" charset="-122"/>
              </a:rPr>
              <a:t>MATLAB</a:t>
            </a:r>
            <a:r>
              <a:rPr lang="zh-CN" altLang="en-US"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CATIA</a:t>
            </a:r>
            <a:r>
              <a:rPr lang="zh-CN" altLang="en-US"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COMSOL</a:t>
            </a:r>
            <a:r>
              <a:rPr lang="zh-CN" altLang="en-US" sz="1800" b="1" dirty="0">
                <a:latin typeface="微软雅黑" panose="020B0503020204020204" pitchFamily="34" charset="-122"/>
                <a:ea typeface="微软雅黑" panose="020B0503020204020204" pitchFamily="34" charset="-122"/>
              </a:rPr>
              <a:t>等软件，</a:t>
            </a:r>
            <a:r>
              <a:rPr lang="zh-CN" altLang="en-US" dirty="0"/>
              <a:t>通过实际操作，我们也在了解和学习无人机技术，</a:t>
            </a:r>
            <a:r>
              <a:rPr lang="zh-CN" altLang="en-US" sz="1800" b="1" dirty="0">
                <a:latin typeface="微软雅黑" panose="020B0503020204020204" pitchFamily="34" charset="-122"/>
                <a:ea typeface="微软雅黑" panose="020B0503020204020204" pitchFamily="34" charset="-122"/>
              </a:rPr>
              <a:t>学会了应用</a:t>
            </a:r>
            <a:r>
              <a:rPr lang="zh-CN" altLang="en-US" dirty="0"/>
              <a:t>包括</a:t>
            </a:r>
            <a:r>
              <a:rPr lang="zh-CN" altLang="en-US" sz="1800" b="1" dirty="0">
                <a:latin typeface="微软雅黑" panose="020B0503020204020204" pitchFamily="34" charset="-122"/>
                <a:ea typeface="微软雅黑" panose="020B0503020204020204" pitchFamily="34" charset="-122"/>
              </a:rPr>
              <a:t>数据采集与处理，模型搭建，仿真计算等可以</a:t>
            </a:r>
            <a:r>
              <a:rPr lang="zh-CN" altLang="en-US" dirty="0"/>
              <a:t>帮助我们</a:t>
            </a:r>
            <a:r>
              <a:rPr lang="zh-CN" altLang="en-US" b="1" dirty="0"/>
              <a:t>解决复杂的问题</a:t>
            </a:r>
            <a:r>
              <a:rPr lang="zh-CN" altLang="en-US" dirty="0"/>
              <a:t>并</a:t>
            </a:r>
            <a:r>
              <a:rPr lang="zh-CN" altLang="en-US" b="1" dirty="0"/>
              <a:t>优化设计</a:t>
            </a:r>
            <a:r>
              <a:rPr lang="zh-CN" altLang="en-US" dirty="0"/>
              <a:t>和</a:t>
            </a:r>
            <a:r>
              <a:rPr lang="zh-CN" altLang="en-US" b="1" dirty="0"/>
              <a:t>分析过程的方法</a:t>
            </a:r>
            <a:r>
              <a:rPr lang="zh-CN" altLang="en-US" dirty="0"/>
              <a:t>。</a:t>
            </a:r>
            <a:endParaRPr lang="en-US" altLang="zh-CN" dirty="0"/>
          </a:p>
          <a:p>
            <a:pPr indent="457200">
              <a:defRPr/>
            </a:pPr>
            <a:r>
              <a:rPr lang="zh-CN" altLang="en-US" b="1" dirty="0"/>
              <a:t>我们在学习的过程中了解了无人机学科在多个领域中重要的应用和研究价值。通过无人机的自主性、灵活性和高效性，我们可以实现更广泛的数据采集、任务执行和应用创新，对社会生活和工程领域产生积极影响。</a:t>
            </a:r>
            <a:endParaRPr lang="en-US" altLang="zh-CN" b="1" dirty="0"/>
          </a:p>
          <a:p>
            <a:pPr indent="457200">
              <a:defRPr/>
            </a:pPr>
            <a:endParaRPr lang="en-US" altLang="zh-CN" b="1" dirty="0"/>
          </a:p>
        </p:txBody>
      </p:sp>
      <p:sp>
        <p:nvSpPr>
          <p:cNvPr id="4" name="文本框 3">
            <a:extLst>
              <a:ext uri="{FF2B5EF4-FFF2-40B4-BE49-F238E27FC236}">
                <a16:creationId xmlns:a16="http://schemas.microsoft.com/office/drawing/2014/main" id="{C0DC1C9C-6DE4-B611-9FC1-A5624F690A8F}"/>
              </a:ext>
            </a:extLst>
          </p:cNvPr>
          <p:cNvSpPr txBox="1"/>
          <p:nvPr/>
        </p:nvSpPr>
        <p:spPr>
          <a:xfrm>
            <a:off x="852641" y="1207805"/>
            <a:ext cx="481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1.1 </a:t>
            </a:r>
            <a:r>
              <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总结与概括</a:t>
            </a:r>
          </a:p>
        </p:txBody>
      </p:sp>
    </p:spTree>
    <p:extLst>
      <p:ext uri="{BB962C8B-B14F-4D97-AF65-F5344CB8AC3E}">
        <p14:creationId xmlns:p14="http://schemas.microsoft.com/office/powerpoint/2010/main" val="197925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2D9C11DD-AA6F-44F5-BA12-9CB2B9813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 y="3956502"/>
            <a:ext cx="4117976" cy="2901498"/>
          </a:xfrm>
          <a:prstGeom prst="rect">
            <a:avLst/>
          </a:prstGeom>
        </p:spPr>
      </p:pic>
      <p:pic>
        <p:nvPicPr>
          <p:cNvPr id="36" name="图片 35">
            <a:extLst>
              <a:ext uri="{FF2B5EF4-FFF2-40B4-BE49-F238E27FC236}">
                <a16:creationId xmlns:a16="http://schemas.microsoft.com/office/drawing/2014/main" id="{507A22EA-81D5-4AFD-B008-E37DD3164E07}"/>
              </a:ext>
            </a:extLst>
          </p:cNvPr>
          <p:cNvPicPr>
            <a:picLocks noChangeAspect="1"/>
          </p:cNvPicPr>
          <p:nvPr/>
        </p:nvPicPr>
        <p:blipFill rotWithShape="1">
          <a:blip r:embed="rId3"/>
          <a:srcRect t="25758" b="25009"/>
          <a:stretch/>
        </p:blipFill>
        <p:spPr>
          <a:xfrm>
            <a:off x="1" y="728975"/>
            <a:ext cx="12191998" cy="6002466"/>
          </a:xfrm>
          <a:prstGeom prst="rect">
            <a:avLst/>
          </a:prstGeom>
        </p:spPr>
      </p:pic>
      <p:sp>
        <p:nvSpPr>
          <p:cNvPr id="32" name="矩形 18">
            <a:extLst>
              <a:ext uri="{FF2B5EF4-FFF2-40B4-BE49-F238E27FC236}">
                <a16:creationId xmlns:a16="http://schemas.microsoft.com/office/drawing/2014/main" id="{65F69A30-6BD1-4C72-9EC0-30CC70F5D411}"/>
              </a:ext>
            </a:extLst>
          </p:cNvPr>
          <p:cNvSpPr/>
          <p:nvPr/>
        </p:nvSpPr>
        <p:spPr>
          <a:xfrm>
            <a:off x="0" y="126560"/>
            <a:ext cx="12192000" cy="1077768"/>
          </a:xfrm>
          <a:custGeom>
            <a:avLst/>
            <a:gdLst>
              <a:gd name="connsiteX0" fmla="*/ 0 w 12192000"/>
              <a:gd name="connsiteY0" fmla="*/ 0 h 854460"/>
              <a:gd name="connsiteX1" fmla="*/ 12192000 w 12192000"/>
              <a:gd name="connsiteY1" fmla="*/ 0 h 854460"/>
              <a:gd name="connsiteX2" fmla="*/ 12192000 w 12192000"/>
              <a:gd name="connsiteY2" fmla="*/ 854460 h 854460"/>
              <a:gd name="connsiteX3" fmla="*/ 0 w 12192000"/>
              <a:gd name="connsiteY3" fmla="*/ 854460 h 854460"/>
              <a:gd name="connsiteX4" fmla="*/ 0 w 12192000"/>
              <a:gd name="connsiteY4" fmla="*/ 0 h 854460"/>
              <a:gd name="connsiteX0" fmla="*/ 0 w 12192000"/>
              <a:gd name="connsiteY0" fmla="*/ 0 h 854460"/>
              <a:gd name="connsiteX1" fmla="*/ 12192000 w 12192000"/>
              <a:gd name="connsiteY1" fmla="*/ 0 h 854460"/>
              <a:gd name="connsiteX2" fmla="*/ 12192000 w 12192000"/>
              <a:gd name="connsiteY2" fmla="*/ 854460 h 854460"/>
              <a:gd name="connsiteX3" fmla="*/ 5855855 w 12192000"/>
              <a:gd name="connsiteY3" fmla="*/ 849745 h 854460"/>
              <a:gd name="connsiteX4" fmla="*/ 0 w 12192000"/>
              <a:gd name="connsiteY4" fmla="*/ 854460 h 854460"/>
              <a:gd name="connsiteX5" fmla="*/ 0 w 12192000"/>
              <a:gd name="connsiteY5" fmla="*/ 0 h 854460"/>
              <a:gd name="connsiteX0" fmla="*/ 0 w 12192000"/>
              <a:gd name="connsiteY0" fmla="*/ 0 h 858982"/>
              <a:gd name="connsiteX1" fmla="*/ 12192000 w 12192000"/>
              <a:gd name="connsiteY1" fmla="*/ 0 h 858982"/>
              <a:gd name="connsiteX2" fmla="*/ 12192000 w 12192000"/>
              <a:gd name="connsiteY2" fmla="*/ 854460 h 858982"/>
              <a:gd name="connsiteX3" fmla="*/ 6096000 w 12192000"/>
              <a:gd name="connsiteY3" fmla="*/ 858982 h 858982"/>
              <a:gd name="connsiteX4" fmla="*/ 5855855 w 12192000"/>
              <a:gd name="connsiteY4" fmla="*/ 849745 h 858982"/>
              <a:gd name="connsiteX5" fmla="*/ 0 w 12192000"/>
              <a:gd name="connsiteY5" fmla="*/ 854460 h 858982"/>
              <a:gd name="connsiteX6" fmla="*/ 0 w 12192000"/>
              <a:gd name="connsiteY6" fmla="*/ 0 h 858982"/>
              <a:gd name="connsiteX0" fmla="*/ 0 w 12192000"/>
              <a:gd name="connsiteY0" fmla="*/ 0 h 858982"/>
              <a:gd name="connsiteX1" fmla="*/ 12192000 w 12192000"/>
              <a:gd name="connsiteY1" fmla="*/ 0 h 858982"/>
              <a:gd name="connsiteX2" fmla="*/ 12192000 w 12192000"/>
              <a:gd name="connsiteY2" fmla="*/ 854460 h 858982"/>
              <a:gd name="connsiteX3" fmla="*/ 6363855 w 12192000"/>
              <a:gd name="connsiteY3" fmla="*/ 849745 h 858982"/>
              <a:gd name="connsiteX4" fmla="*/ 6096000 w 12192000"/>
              <a:gd name="connsiteY4" fmla="*/ 858982 h 858982"/>
              <a:gd name="connsiteX5" fmla="*/ 5855855 w 12192000"/>
              <a:gd name="connsiteY5" fmla="*/ 849745 h 858982"/>
              <a:gd name="connsiteX6" fmla="*/ 0 w 12192000"/>
              <a:gd name="connsiteY6" fmla="*/ 854460 h 858982"/>
              <a:gd name="connsiteX7" fmla="*/ 0 w 12192000"/>
              <a:gd name="connsiteY7" fmla="*/ 0 h 858982"/>
              <a:gd name="connsiteX0" fmla="*/ 0 w 12192000"/>
              <a:gd name="connsiteY0" fmla="*/ 0 h 1071418"/>
              <a:gd name="connsiteX1" fmla="*/ 12192000 w 12192000"/>
              <a:gd name="connsiteY1" fmla="*/ 0 h 1071418"/>
              <a:gd name="connsiteX2" fmla="*/ 12192000 w 12192000"/>
              <a:gd name="connsiteY2" fmla="*/ 854460 h 1071418"/>
              <a:gd name="connsiteX3" fmla="*/ 6363855 w 12192000"/>
              <a:gd name="connsiteY3" fmla="*/ 849745 h 1071418"/>
              <a:gd name="connsiteX4" fmla="*/ 6086763 w 12192000"/>
              <a:gd name="connsiteY4" fmla="*/ 1071418 h 1071418"/>
              <a:gd name="connsiteX5" fmla="*/ 5855855 w 12192000"/>
              <a:gd name="connsiteY5" fmla="*/ 849745 h 1071418"/>
              <a:gd name="connsiteX6" fmla="*/ 0 w 12192000"/>
              <a:gd name="connsiteY6" fmla="*/ 854460 h 1071418"/>
              <a:gd name="connsiteX7" fmla="*/ 0 w 12192000"/>
              <a:gd name="connsiteY7" fmla="*/ 0 h 1071418"/>
              <a:gd name="connsiteX0" fmla="*/ 0 w 12192000"/>
              <a:gd name="connsiteY0" fmla="*/ 0 h 1071418"/>
              <a:gd name="connsiteX1" fmla="*/ 12192000 w 12192000"/>
              <a:gd name="connsiteY1" fmla="*/ 0 h 1071418"/>
              <a:gd name="connsiteX2" fmla="*/ 12192000 w 12192000"/>
              <a:gd name="connsiteY2" fmla="*/ 854460 h 1071418"/>
              <a:gd name="connsiteX3" fmla="*/ 6341630 w 12192000"/>
              <a:gd name="connsiteY3" fmla="*/ 849745 h 1071418"/>
              <a:gd name="connsiteX4" fmla="*/ 6086763 w 12192000"/>
              <a:gd name="connsiteY4" fmla="*/ 1071418 h 1071418"/>
              <a:gd name="connsiteX5" fmla="*/ 5855855 w 12192000"/>
              <a:gd name="connsiteY5" fmla="*/ 849745 h 1071418"/>
              <a:gd name="connsiteX6" fmla="*/ 0 w 12192000"/>
              <a:gd name="connsiteY6" fmla="*/ 854460 h 1071418"/>
              <a:gd name="connsiteX7" fmla="*/ 0 w 12192000"/>
              <a:gd name="connsiteY7" fmla="*/ 0 h 1071418"/>
              <a:gd name="connsiteX0" fmla="*/ 0 w 12192000"/>
              <a:gd name="connsiteY0" fmla="*/ 0 h 1077768"/>
              <a:gd name="connsiteX1" fmla="*/ 12192000 w 12192000"/>
              <a:gd name="connsiteY1" fmla="*/ 0 h 1077768"/>
              <a:gd name="connsiteX2" fmla="*/ 12192000 w 12192000"/>
              <a:gd name="connsiteY2" fmla="*/ 854460 h 1077768"/>
              <a:gd name="connsiteX3" fmla="*/ 6341630 w 12192000"/>
              <a:gd name="connsiteY3" fmla="*/ 849745 h 1077768"/>
              <a:gd name="connsiteX4" fmla="*/ 6102638 w 12192000"/>
              <a:gd name="connsiteY4" fmla="*/ 1077768 h 1077768"/>
              <a:gd name="connsiteX5" fmla="*/ 5855855 w 12192000"/>
              <a:gd name="connsiteY5" fmla="*/ 849745 h 1077768"/>
              <a:gd name="connsiteX6" fmla="*/ 0 w 12192000"/>
              <a:gd name="connsiteY6" fmla="*/ 854460 h 1077768"/>
              <a:gd name="connsiteX7" fmla="*/ 0 w 12192000"/>
              <a:gd name="connsiteY7" fmla="*/ 0 h 1077768"/>
              <a:gd name="connsiteX0" fmla="*/ 0 w 12192000"/>
              <a:gd name="connsiteY0" fmla="*/ 0 h 1077768"/>
              <a:gd name="connsiteX1" fmla="*/ 12192000 w 12192000"/>
              <a:gd name="connsiteY1" fmla="*/ 0 h 1077768"/>
              <a:gd name="connsiteX2" fmla="*/ 12192000 w 12192000"/>
              <a:gd name="connsiteY2" fmla="*/ 854460 h 1077768"/>
              <a:gd name="connsiteX3" fmla="*/ 6341630 w 12192000"/>
              <a:gd name="connsiteY3" fmla="*/ 849745 h 1077768"/>
              <a:gd name="connsiteX4" fmla="*/ 6102638 w 12192000"/>
              <a:gd name="connsiteY4" fmla="*/ 1077768 h 1077768"/>
              <a:gd name="connsiteX5" fmla="*/ 5678055 w 12192000"/>
              <a:gd name="connsiteY5" fmla="*/ 837045 h 1077768"/>
              <a:gd name="connsiteX6" fmla="*/ 0 w 12192000"/>
              <a:gd name="connsiteY6" fmla="*/ 854460 h 1077768"/>
              <a:gd name="connsiteX7" fmla="*/ 0 w 12192000"/>
              <a:gd name="connsiteY7" fmla="*/ 0 h 1077768"/>
              <a:gd name="connsiteX0" fmla="*/ 0 w 12192000"/>
              <a:gd name="connsiteY0" fmla="*/ 0 h 1077768"/>
              <a:gd name="connsiteX1" fmla="*/ 12192000 w 12192000"/>
              <a:gd name="connsiteY1" fmla="*/ 0 h 1077768"/>
              <a:gd name="connsiteX2" fmla="*/ 12192000 w 12192000"/>
              <a:gd name="connsiteY2" fmla="*/ 854460 h 1077768"/>
              <a:gd name="connsiteX3" fmla="*/ 6519430 w 12192000"/>
              <a:gd name="connsiteY3" fmla="*/ 837045 h 1077768"/>
              <a:gd name="connsiteX4" fmla="*/ 6102638 w 12192000"/>
              <a:gd name="connsiteY4" fmla="*/ 1077768 h 1077768"/>
              <a:gd name="connsiteX5" fmla="*/ 5678055 w 12192000"/>
              <a:gd name="connsiteY5" fmla="*/ 837045 h 1077768"/>
              <a:gd name="connsiteX6" fmla="*/ 0 w 12192000"/>
              <a:gd name="connsiteY6" fmla="*/ 854460 h 1077768"/>
              <a:gd name="connsiteX7" fmla="*/ 0 w 12192000"/>
              <a:gd name="connsiteY7" fmla="*/ 0 h 10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077768">
                <a:moveTo>
                  <a:pt x="0" y="0"/>
                </a:moveTo>
                <a:lnTo>
                  <a:pt x="12192000" y="0"/>
                </a:lnTo>
                <a:lnTo>
                  <a:pt x="12192000" y="854460"/>
                </a:lnTo>
                <a:lnTo>
                  <a:pt x="6519430" y="837045"/>
                </a:lnTo>
                <a:lnTo>
                  <a:pt x="6102638" y="1077768"/>
                </a:lnTo>
                <a:lnTo>
                  <a:pt x="5678055" y="837045"/>
                </a:lnTo>
                <a:lnTo>
                  <a:pt x="0" y="854460"/>
                </a:lnTo>
                <a:lnTo>
                  <a:pt x="0" y="0"/>
                </a:lnTo>
                <a:close/>
              </a:path>
            </a:pathLst>
          </a:custGeom>
          <a:gradFill>
            <a:gsLst>
              <a:gs pos="0">
                <a:srgbClr val="1E218C">
                  <a:alpha val="31000"/>
                </a:srgbClr>
              </a:gs>
              <a:gs pos="100000">
                <a:srgbClr val="2160B1">
                  <a:alpha val="17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矩形 28">
            <a:extLst>
              <a:ext uri="{FF2B5EF4-FFF2-40B4-BE49-F238E27FC236}">
                <a16:creationId xmlns:a16="http://schemas.microsoft.com/office/drawing/2014/main" id="{15BB1662-0274-45FB-BF7B-7432B94BE7F7}"/>
              </a:ext>
            </a:extLst>
          </p:cNvPr>
          <p:cNvSpPr/>
          <p:nvPr/>
        </p:nvSpPr>
        <p:spPr>
          <a:xfrm>
            <a:off x="3882866" y="1586362"/>
            <a:ext cx="4191316" cy="4225117"/>
          </a:xfrm>
          <a:prstGeom prst="rect">
            <a:avLst/>
          </a:prstGeom>
          <a:blipFill dpi="0" rotWithShape="1">
            <a:blip r:embed="rId4">
              <a:alphaModFix amt="12000"/>
              <a:extLst>
                <a:ext uri="{BEBA8EAE-BF5A-486C-A8C5-ECC9F3942E4B}">
                  <a14:imgProps xmlns:a14="http://schemas.microsoft.com/office/drawing/2010/main">
                    <a14:imgLayer r:embed="rId5">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a:extLst>
              <a:ext uri="{FF2B5EF4-FFF2-40B4-BE49-F238E27FC236}">
                <a16:creationId xmlns:a16="http://schemas.microsoft.com/office/drawing/2014/main" id="{E4ABE8AC-1CA1-4BD1-8A47-05AA6173F24E}"/>
              </a:ext>
            </a:extLst>
          </p:cNvPr>
          <p:cNvSpPr/>
          <p:nvPr/>
        </p:nvSpPr>
        <p:spPr>
          <a:xfrm>
            <a:off x="0" y="0"/>
            <a:ext cx="12192000" cy="1077768"/>
          </a:xfrm>
          <a:custGeom>
            <a:avLst/>
            <a:gdLst>
              <a:gd name="connsiteX0" fmla="*/ 0 w 12192000"/>
              <a:gd name="connsiteY0" fmla="*/ 0 h 854460"/>
              <a:gd name="connsiteX1" fmla="*/ 12192000 w 12192000"/>
              <a:gd name="connsiteY1" fmla="*/ 0 h 854460"/>
              <a:gd name="connsiteX2" fmla="*/ 12192000 w 12192000"/>
              <a:gd name="connsiteY2" fmla="*/ 854460 h 854460"/>
              <a:gd name="connsiteX3" fmla="*/ 0 w 12192000"/>
              <a:gd name="connsiteY3" fmla="*/ 854460 h 854460"/>
              <a:gd name="connsiteX4" fmla="*/ 0 w 12192000"/>
              <a:gd name="connsiteY4" fmla="*/ 0 h 854460"/>
              <a:gd name="connsiteX0" fmla="*/ 0 w 12192000"/>
              <a:gd name="connsiteY0" fmla="*/ 0 h 854460"/>
              <a:gd name="connsiteX1" fmla="*/ 12192000 w 12192000"/>
              <a:gd name="connsiteY1" fmla="*/ 0 h 854460"/>
              <a:gd name="connsiteX2" fmla="*/ 12192000 w 12192000"/>
              <a:gd name="connsiteY2" fmla="*/ 854460 h 854460"/>
              <a:gd name="connsiteX3" fmla="*/ 5855855 w 12192000"/>
              <a:gd name="connsiteY3" fmla="*/ 849745 h 854460"/>
              <a:gd name="connsiteX4" fmla="*/ 0 w 12192000"/>
              <a:gd name="connsiteY4" fmla="*/ 854460 h 854460"/>
              <a:gd name="connsiteX5" fmla="*/ 0 w 12192000"/>
              <a:gd name="connsiteY5" fmla="*/ 0 h 854460"/>
              <a:gd name="connsiteX0" fmla="*/ 0 w 12192000"/>
              <a:gd name="connsiteY0" fmla="*/ 0 h 858982"/>
              <a:gd name="connsiteX1" fmla="*/ 12192000 w 12192000"/>
              <a:gd name="connsiteY1" fmla="*/ 0 h 858982"/>
              <a:gd name="connsiteX2" fmla="*/ 12192000 w 12192000"/>
              <a:gd name="connsiteY2" fmla="*/ 854460 h 858982"/>
              <a:gd name="connsiteX3" fmla="*/ 6096000 w 12192000"/>
              <a:gd name="connsiteY3" fmla="*/ 858982 h 858982"/>
              <a:gd name="connsiteX4" fmla="*/ 5855855 w 12192000"/>
              <a:gd name="connsiteY4" fmla="*/ 849745 h 858982"/>
              <a:gd name="connsiteX5" fmla="*/ 0 w 12192000"/>
              <a:gd name="connsiteY5" fmla="*/ 854460 h 858982"/>
              <a:gd name="connsiteX6" fmla="*/ 0 w 12192000"/>
              <a:gd name="connsiteY6" fmla="*/ 0 h 858982"/>
              <a:gd name="connsiteX0" fmla="*/ 0 w 12192000"/>
              <a:gd name="connsiteY0" fmla="*/ 0 h 858982"/>
              <a:gd name="connsiteX1" fmla="*/ 12192000 w 12192000"/>
              <a:gd name="connsiteY1" fmla="*/ 0 h 858982"/>
              <a:gd name="connsiteX2" fmla="*/ 12192000 w 12192000"/>
              <a:gd name="connsiteY2" fmla="*/ 854460 h 858982"/>
              <a:gd name="connsiteX3" fmla="*/ 6363855 w 12192000"/>
              <a:gd name="connsiteY3" fmla="*/ 849745 h 858982"/>
              <a:gd name="connsiteX4" fmla="*/ 6096000 w 12192000"/>
              <a:gd name="connsiteY4" fmla="*/ 858982 h 858982"/>
              <a:gd name="connsiteX5" fmla="*/ 5855855 w 12192000"/>
              <a:gd name="connsiteY5" fmla="*/ 849745 h 858982"/>
              <a:gd name="connsiteX6" fmla="*/ 0 w 12192000"/>
              <a:gd name="connsiteY6" fmla="*/ 854460 h 858982"/>
              <a:gd name="connsiteX7" fmla="*/ 0 w 12192000"/>
              <a:gd name="connsiteY7" fmla="*/ 0 h 858982"/>
              <a:gd name="connsiteX0" fmla="*/ 0 w 12192000"/>
              <a:gd name="connsiteY0" fmla="*/ 0 h 1071418"/>
              <a:gd name="connsiteX1" fmla="*/ 12192000 w 12192000"/>
              <a:gd name="connsiteY1" fmla="*/ 0 h 1071418"/>
              <a:gd name="connsiteX2" fmla="*/ 12192000 w 12192000"/>
              <a:gd name="connsiteY2" fmla="*/ 854460 h 1071418"/>
              <a:gd name="connsiteX3" fmla="*/ 6363855 w 12192000"/>
              <a:gd name="connsiteY3" fmla="*/ 849745 h 1071418"/>
              <a:gd name="connsiteX4" fmla="*/ 6086763 w 12192000"/>
              <a:gd name="connsiteY4" fmla="*/ 1071418 h 1071418"/>
              <a:gd name="connsiteX5" fmla="*/ 5855855 w 12192000"/>
              <a:gd name="connsiteY5" fmla="*/ 849745 h 1071418"/>
              <a:gd name="connsiteX6" fmla="*/ 0 w 12192000"/>
              <a:gd name="connsiteY6" fmla="*/ 854460 h 1071418"/>
              <a:gd name="connsiteX7" fmla="*/ 0 w 12192000"/>
              <a:gd name="connsiteY7" fmla="*/ 0 h 1071418"/>
              <a:gd name="connsiteX0" fmla="*/ 0 w 12192000"/>
              <a:gd name="connsiteY0" fmla="*/ 0 h 1071418"/>
              <a:gd name="connsiteX1" fmla="*/ 12192000 w 12192000"/>
              <a:gd name="connsiteY1" fmla="*/ 0 h 1071418"/>
              <a:gd name="connsiteX2" fmla="*/ 12192000 w 12192000"/>
              <a:gd name="connsiteY2" fmla="*/ 854460 h 1071418"/>
              <a:gd name="connsiteX3" fmla="*/ 6341630 w 12192000"/>
              <a:gd name="connsiteY3" fmla="*/ 849745 h 1071418"/>
              <a:gd name="connsiteX4" fmla="*/ 6086763 w 12192000"/>
              <a:gd name="connsiteY4" fmla="*/ 1071418 h 1071418"/>
              <a:gd name="connsiteX5" fmla="*/ 5855855 w 12192000"/>
              <a:gd name="connsiteY5" fmla="*/ 849745 h 1071418"/>
              <a:gd name="connsiteX6" fmla="*/ 0 w 12192000"/>
              <a:gd name="connsiteY6" fmla="*/ 854460 h 1071418"/>
              <a:gd name="connsiteX7" fmla="*/ 0 w 12192000"/>
              <a:gd name="connsiteY7" fmla="*/ 0 h 1071418"/>
              <a:gd name="connsiteX0" fmla="*/ 0 w 12192000"/>
              <a:gd name="connsiteY0" fmla="*/ 0 h 1077768"/>
              <a:gd name="connsiteX1" fmla="*/ 12192000 w 12192000"/>
              <a:gd name="connsiteY1" fmla="*/ 0 h 1077768"/>
              <a:gd name="connsiteX2" fmla="*/ 12192000 w 12192000"/>
              <a:gd name="connsiteY2" fmla="*/ 854460 h 1077768"/>
              <a:gd name="connsiteX3" fmla="*/ 6341630 w 12192000"/>
              <a:gd name="connsiteY3" fmla="*/ 849745 h 1077768"/>
              <a:gd name="connsiteX4" fmla="*/ 6102638 w 12192000"/>
              <a:gd name="connsiteY4" fmla="*/ 1077768 h 1077768"/>
              <a:gd name="connsiteX5" fmla="*/ 5855855 w 12192000"/>
              <a:gd name="connsiteY5" fmla="*/ 849745 h 1077768"/>
              <a:gd name="connsiteX6" fmla="*/ 0 w 12192000"/>
              <a:gd name="connsiteY6" fmla="*/ 854460 h 1077768"/>
              <a:gd name="connsiteX7" fmla="*/ 0 w 12192000"/>
              <a:gd name="connsiteY7" fmla="*/ 0 h 10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077768">
                <a:moveTo>
                  <a:pt x="0" y="0"/>
                </a:moveTo>
                <a:lnTo>
                  <a:pt x="12192000" y="0"/>
                </a:lnTo>
                <a:lnTo>
                  <a:pt x="12192000" y="854460"/>
                </a:lnTo>
                <a:lnTo>
                  <a:pt x="6341630" y="849745"/>
                </a:lnTo>
                <a:lnTo>
                  <a:pt x="6102638" y="1077768"/>
                </a:lnTo>
                <a:lnTo>
                  <a:pt x="5855855" y="849745"/>
                </a:lnTo>
                <a:lnTo>
                  <a:pt x="0" y="854460"/>
                </a:lnTo>
                <a:lnTo>
                  <a:pt x="0" y="0"/>
                </a:lnTo>
                <a:close/>
              </a:path>
            </a:pathLst>
          </a:custGeom>
          <a:gradFill>
            <a:gsLst>
              <a:gs pos="0">
                <a:srgbClr val="1E218C"/>
              </a:gs>
              <a:gs pos="100000">
                <a:srgbClr val="2160B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文本框 16">
            <a:extLst>
              <a:ext uri="{FF2B5EF4-FFF2-40B4-BE49-F238E27FC236}">
                <a16:creationId xmlns:a16="http://schemas.microsoft.com/office/drawing/2014/main" id="{C891C3F3-8DA7-4656-BAC1-73BECCC4BEF4}"/>
              </a:ext>
            </a:extLst>
          </p:cNvPr>
          <p:cNvSpPr txBox="1"/>
          <p:nvPr/>
        </p:nvSpPr>
        <p:spPr>
          <a:xfrm>
            <a:off x="2161370" y="3167299"/>
            <a:ext cx="7799860" cy="1141082"/>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CN" altLang="en-US" sz="6000" b="1" i="0" u="none" strike="noStrike" kern="1200" cap="none" spc="100" normalizeH="0" baseline="0" noProof="0" dirty="0">
                <a:ln>
                  <a:noFill/>
                </a:ln>
                <a:gradFill>
                  <a:gsLst>
                    <a:gs pos="0">
                      <a:srgbClr val="1E218C"/>
                    </a:gs>
                    <a:gs pos="100000">
                      <a:srgbClr val="2160B1"/>
                    </a:gs>
                  </a:gsLst>
                  <a:lin ang="10200000" scaled="0"/>
                </a:gradFill>
                <a:effectLst/>
                <a:uLnTx/>
                <a:uFillTx/>
                <a:latin typeface="微软雅黑" panose="020B0503020204020204" pitchFamily="34" charset="-122"/>
                <a:ea typeface="微软雅黑" panose="020B0503020204020204" pitchFamily="34" charset="-122"/>
                <a:cs typeface="+mn-cs"/>
              </a:rPr>
              <a:t>谢谢观看</a:t>
            </a:r>
          </a:p>
        </p:txBody>
      </p:sp>
      <p:grpSp>
        <p:nvGrpSpPr>
          <p:cNvPr id="21" name="组合 20">
            <a:extLst>
              <a:ext uri="{FF2B5EF4-FFF2-40B4-BE49-F238E27FC236}">
                <a16:creationId xmlns:a16="http://schemas.microsoft.com/office/drawing/2014/main" id="{94B2E6BD-FAB4-4949-B715-7163FE9F7707}"/>
              </a:ext>
            </a:extLst>
          </p:cNvPr>
          <p:cNvGrpSpPr/>
          <p:nvPr/>
        </p:nvGrpSpPr>
        <p:grpSpPr>
          <a:xfrm>
            <a:off x="300451" y="155152"/>
            <a:ext cx="4131849" cy="576134"/>
            <a:chOff x="2391333" y="28738"/>
            <a:chExt cx="5968114" cy="832177"/>
          </a:xfrm>
        </p:grpSpPr>
        <p:pic>
          <p:nvPicPr>
            <p:cNvPr id="12" name="图片 11">
              <a:extLst>
                <a:ext uri="{FF2B5EF4-FFF2-40B4-BE49-F238E27FC236}">
                  <a16:creationId xmlns:a16="http://schemas.microsoft.com/office/drawing/2014/main" id="{80D862B0-E429-4193-94D3-E3C043A29F53}"/>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2391333" y="32077"/>
              <a:ext cx="825500" cy="825500"/>
            </a:xfrm>
            <a:prstGeom prst="rect">
              <a:avLst/>
            </a:prstGeom>
          </p:spPr>
        </p:pic>
        <p:pic>
          <p:nvPicPr>
            <p:cNvPr id="20" name="图片 19">
              <a:extLst>
                <a:ext uri="{FF2B5EF4-FFF2-40B4-BE49-F238E27FC236}">
                  <a16:creationId xmlns:a16="http://schemas.microsoft.com/office/drawing/2014/main" id="{973AC951-21D2-478D-AFE1-20448009A589}"/>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368347" y="28738"/>
              <a:ext cx="4991100" cy="832177"/>
            </a:xfrm>
            <a:prstGeom prst="rect">
              <a:avLst/>
            </a:prstGeom>
          </p:spPr>
        </p:pic>
      </p:grpSp>
      <p:sp>
        <p:nvSpPr>
          <p:cNvPr id="22" name="文本框 21">
            <a:extLst>
              <a:ext uri="{FF2B5EF4-FFF2-40B4-BE49-F238E27FC236}">
                <a16:creationId xmlns:a16="http://schemas.microsoft.com/office/drawing/2014/main" id="{EC7F8865-F34C-4DA1-A683-F1C528E5FB4C}"/>
              </a:ext>
            </a:extLst>
          </p:cNvPr>
          <p:cNvSpPr txBox="1"/>
          <p:nvPr/>
        </p:nvSpPr>
        <p:spPr>
          <a:xfrm>
            <a:off x="2229408" y="1840687"/>
            <a:ext cx="7799860" cy="518860"/>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2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2023</a:t>
            </a:r>
            <a:r>
              <a:rPr kumimoji="0" lang="zh-CN" altLang="en-US" sz="2400" b="0" i="0" u="none" strike="noStrike" kern="120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年南京航空航天大学航空学院 </a:t>
            </a:r>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3" name="矩形 22">
            <a:extLst>
              <a:ext uri="{FF2B5EF4-FFF2-40B4-BE49-F238E27FC236}">
                <a16:creationId xmlns:a16="http://schemas.microsoft.com/office/drawing/2014/main" id="{8521D5AB-140E-4268-9A57-1AFCD8774A1B}"/>
              </a:ext>
            </a:extLst>
          </p:cNvPr>
          <p:cNvSpPr/>
          <p:nvPr/>
        </p:nvSpPr>
        <p:spPr>
          <a:xfrm>
            <a:off x="-15876" y="6247948"/>
            <a:ext cx="12207875" cy="610052"/>
          </a:xfrm>
          <a:custGeom>
            <a:avLst/>
            <a:gdLst>
              <a:gd name="connsiteX0" fmla="*/ 0 w 12192000"/>
              <a:gd name="connsiteY0" fmla="*/ 0 h 343352"/>
              <a:gd name="connsiteX1" fmla="*/ 12192000 w 12192000"/>
              <a:gd name="connsiteY1" fmla="*/ 0 h 343352"/>
              <a:gd name="connsiteX2" fmla="*/ 12192000 w 12192000"/>
              <a:gd name="connsiteY2" fmla="*/ 343352 h 343352"/>
              <a:gd name="connsiteX3" fmla="*/ 0 w 12192000"/>
              <a:gd name="connsiteY3" fmla="*/ 343352 h 343352"/>
              <a:gd name="connsiteX4" fmla="*/ 0 w 12192000"/>
              <a:gd name="connsiteY4" fmla="*/ 0 h 343352"/>
              <a:gd name="connsiteX0" fmla="*/ 12700 w 12192000"/>
              <a:gd name="connsiteY0" fmla="*/ 0 h 495752"/>
              <a:gd name="connsiteX1" fmla="*/ 12192000 w 12192000"/>
              <a:gd name="connsiteY1" fmla="*/ 152400 h 495752"/>
              <a:gd name="connsiteX2" fmla="*/ 12192000 w 12192000"/>
              <a:gd name="connsiteY2" fmla="*/ 495752 h 495752"/>
              <a:gd name="connsiteX3" fmla="*/ 0 w 12192000"/>
              <a:gd name="connsiteY3" fmla="*/ 495752 h 495752"/>
              <a:gd name="connsiteX4" fmla="*/ 12700 w 12192000"/>
              <a:gd name="connsiteY4" fmla="*/ 0 h 495752"/>
              <a:gd name="connsiteX0" fmla="*/ 12700 w 12192000"/>
              <a:gd name="connsiteY0" fmla="*/ 114300 h 610052"/>
              <a:gd name="connsiteX1" fmla="*/ 12192000 w 12192000"/>
              <a:gd name="connsiteY1" fmla="*/ 0 h 610052"/>
              <a:gd name="connsiteX2" fmla="*/ 12192000 w 12192000"/>
              <a:gd name="connsiteY2" fmla="*/ 610052 h 610052"/>
              <a:gd name="connsiteX3" fmla="*/ 0 w 12192000"/>
              <a:gd name="connsiteY3" fmla="*/ 610052 h 610052"/>
              <a:gd name="connsiteX4" fmla="*/ 12700 w 12192000"/>
              <a:gd name="connsiteY4" fmla="*/ 114300 h 610052"/>
              <a:gd name="connsiteX0" fmla="*/ 12700 w 12192000"/>
              <a:gd name="connsiteY0" fmla="*/ 76200 h 610052"/>
              <a:gd name="connsiteX1" fmla="*/ 12192000 w 12192000"/>
              <a:gd name="connsiteY1" fmla="*/ 0 h 610052"/>
              <a:gd name="connsiteX2" fmla="*/ 12192000 w 12192000"/>
              <a:gd name="connsiteY2" fmla="*/ 610052 h 610052"/>
              <a:gd name="connsiteX3" fmla="*/ 0 w 12192000"/>
              <a:gd name="connsiteY3" fmla="*/ 610052 h 610052"/>
              <a:gd name="connsiteX4" fmla="*/ 12700 w 12192000"/>
              <a:gd name="connsiteY4" fmla="*/ 76200 h 610052"/>
              <a:gd name="connsiteX0" fmla="*/ 12700 w 12192000"/>
              <a:gd name="connsiteY0" fmla="*/ 38100 h 610052"/>
              <a:gd name="connsiteX1" fmla="*/ 12192000 w 12192000"/>
              <a:gd name="connsiteY1" fmla="*/ 0 h 610052"/>
              <a:gd name="connsiteX2" fmla="*/ 12192000 w 12192000"/>
              <a:gd name="connsiteY2" fmla="*/ 610052 h 610052"/>
              <a:gd name="connsiteX3" fmla="*/ 0 w 12192000"/>
              <a:gd name="connsiteY3" fmla="*/ 610052 h 610052"/>
              <a:gd name="connsiteX4" fmla="*/ 12700 w 12192000"/>
              <a:gd name="connsiteY4" fmla="*/ 38100 h 610052"/>
              <a:gd name="connsiteX0" fmla="*/ 0 w 12207875"/>
              <a:gd name="connsiteY0" fmla="*/ 38100 h 610052"/>
              <a:gd name="connsiteX1" fmla="*/ 12207875 w 12207875"/>
              <a:gd name="connsiteY1" fmla="*/ 0 h 610052"/>
              <a:gd name="connsiteX2" fmla="*/ 12207875 w 12207875"/>
              <a:gd name="connsiteY2" fmla="*/ 610052 h 610052"/>
              <a:gd name="connsiteX3" fmla="*/ 15875 w 12207875"/>
              <a:gd name="connsiteY3" fmla="*/ 610052 h 610052"/>
              <a:gd name="connsiteX4" fmla="*/ 0 w 12207875"/>
              <a:gd name="connsiteY4" fmla="*/ 38100 h 610052"/>
              <a:gd name="connsiteX0" fmla="*/ 0 w 12207875"/>
              <a:gd name="connsiteY0" fmla="*/ 38100 h 610052"/>
              <a:gd name="connsiteX1" fmla="*/ 12207875 w 12207875"/>
              <a:gd name="connsiteY1" fmla="*/ 0 h 610052"/>
              <a:gd name="connsiteX2" fmla="*/ 12207875 w 12207875"/>
              <a:gd name="connsiteY2" fmla="*/ 610052 h 610052"/>
              <a:gd name="connsiteX3" fmla="*/ 15875 w 12207875"/>
              <a:gd name="connsiteY3" fmla="*/ 610052 h 610052"/>
              <a:gd name="connsiteX4" fmla="*/ 0 w 12207875"/>
              <a:gd name="connsiteY4" fmla="*/ 38100 h 610052"/>
              <a:gd name="connsiteX0" fmla="*/ 0 w 12207875"/>
              <a:gd name="connsiteY0" fmla="*/ 38100 h 610052"/>
              <a:gd name="connsiteX1" fmla="*/ 12207875 w 12207875"/>
              <a:gd name="connsiteY1" fmla="*/ 0 h 610052"/>
              <a:gd name="connsiteX2" fmla="*/ 12207875 w 12207875"/>
              <a:gd name="connsiteY2" fmla="*/ 610052 h 610052"/>
              <a:gd name="connsiteX3" fmla="*/ 15875 w 12207875"/>
              <a:gd name="connsiteY3" fmla="*/ 610052 h 610052"/>
              <a:gd name="connsiteX4" fmla="*/ 0 w 12207875"/>
              <a:gd name="connsiteY4" fmla="*/ 38100 h 61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7875" h="610052">
                <a:moveTo>
                  <a:pt x="0" y="38100"/>
                </a:moveTo>
                <a:cubicBezTo>
                  <a:pt x="4164542" y="434975"/>
                  <a:pt x="8186208" y="441325"/>
                  <a:pt x="12207875" y="0"/>
                </a:cubicBezTo>
                <a:lnTo>
                  <a:pt x="12207875" y="610052"/>
                </a:lnTo>
                <a:lnTo>
                  <a:pt x="15875" y="610052"/>
                </a:lnTo>
                <a:lnTo>
                  <a:pt x="0" y="38100"/>
                </a:lnTo>
                <a:close/>
              </a:path>
            </a:pathLst>
          </a:custGeom>
          <a:gradFill>
            <a:gsLst>
              <a:gs pos="0">
                <a:srgbClr val="1E218C"/>
              </a:gs>
              <a:gs pos="100000">
                <a:srgbClr val="2160B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1" name="矩形 22">
            <a:extLst>
              <a:ext uri="{FF2B5EF4-FFF2-40B4-BE49-F238E27FC236}">
                <a16:creationId xmlns:a16="http://schemas.microsoft.com/office/drawing/2014/main" id="{9ABDF085-D9D5-4148-9293-E2CBFA5955DA}"/>
              </a:ext>
            </a:extLst>
          </p:cNvPr>
          <p:cNvSpPr/>
          <p:nvPr/>
        </p:nvSpPr>
        <p:spPr>
          <a:xfrm>
            <a:off x="-3176" y="5556656"/>
            <a:ext cx="12195175" cy="1364695"/>
          </a:xfrm>
          <a:custGeom>
            <a:avLst/>
            <a:gdLst>
              <a:gd name="connsiteX0" fmla="*/ 0 w 12192000"/>
              <a:gd name="connsiteY0" fmla="*/ 0 h 343352"/>
              <a:gd name="connsiteX1" fmla="*/ 12192000 w 12192000"/>
              <a:gd name="connsiteY1" fmla="*/ 0 h 343352"/>
              <a:gd name="connsiteX2" fmla="*/ 12192000 w 12192000"/>
              <a:gd name="connsiteY2" fmla="*/ 343352 h 343352"/>
              <a:gd name="connsiteX3" fmla="*/ 0 w 12192000"/>
              <a:gd name="connsiteY3" fmla="*/ 343352 h 343352"/>
              <a:gd name="connsiteX4" fmla="*/ 0 w 12192000"/>
              <a:gd name="connsiteY4" fmla="*/ 0 h 343352"/>
              <a:gd name="connsiteX0" fmla="*/ 12700 w 12192000"/>
              <a:gd name="connsiteY0" fmla="*/ 0 h 495752"/>
              <a:gd name="connsiteX1" fmla="*/ 12192000 w 12192000"/>
              <a:gd name="connsiteY1" fmla="*/ 152400 h 495752"/>
              <a:gd name="connsiteX2" fmla="*/ 12192000 w 12192000"/>
              <a:gd name="connsiteY2" fmla="*/ 495752 h 495752"/>
              <a:gd name="connsiteX3" fmla="*/ 0 w 12192000"/>
              <a:gd name="connsiteY3" fmla="*/ 495752 h 495752"/>
              <a:gd name="connsiteX4" fmla="*/ 12700 w 12192000"/>
              <a:gd name="connsiteY4" fmla="*/ 0 h 495752"/>
              <a:gd name="connsiteX0" fmla="*/ 12700 w 12192000"/>
              <a:gd name="connsiteY0" fmla="*/ 114300 h 610052"/>
              <a:gd name="connsiteX1" fmla="*/ 12192000 w 12192000"/>
              <a:gd name="connsiteY1" fmla="*/ 0 h 610052"/>
              <a:gd name="connsiteX2" fmla="*/ 12192000 w 12192000"/>
              <a:gd name="connsiteY2" fmla="*/ 610052 h 610052"/>
              <a:gd name="connsiteX3" fmla="*/ 0 w 12192000"/>
              <a:gd name="connsiteY3" fmla="*/ 610052 h 610052"/>
              <a:gd name="connsiteX4" fmla="*/ 12700 w 12192000"/>
              <a:gd name="connsiteY4" fmla="*/ 114300 h 610052"/>
              <a:gd name="connsiteX0" fmla="*/ 12700 w 12192000"/>
              <a:gd name="connsiteY0" fmla="*/ 76200 h 610052"/>
              <a:gd name="connsiteX1" fmla="*/ 12192000 w 12192000"/>
              <a:gd name="connsiteY1" fmla="*/ 0 h 610052"/>
              <a:gd name="connsiteX2" fmla="*/ 12192000 w 12192000"/>
              <a:gd name="connsiteY2" fmla="*/ 610052 h 610052"/>
              <a:gd name="connsiteX3" fmla="*/ 0 w 12192000"/>
              <a:gd name="connsiteY3" fmla="*/ 610052 h 610052"/>
              <a:gd name="connsiteX4" fmla="*/ 12700 w 12192000"/>
              <a:gd name="connsiteY4" fmla="*/ 76200 h 610052"/>
              <a:gd name="connsiteX0" fmla="*/ 12700 w 12192000"/>
              <a:gd name="connsiteY0" fmla="*/ 38100 h 610052"/>
              <a:gd name="connsiteX1" fmla="*/ 12192000 w 12192000"/>
              <a:gd name="connsiteY1" fmla="*/ 0 h 610052"/>
              <a:gd name="connsiteX2" fmla="*/ 12192000 w 12192000"/>
              <a:gd name="connsiteY2" fmla="*/ 610052 h 610052"/>
              <a:gd name="connsiteX3" fmla="*/ 0 w 12192000"/>
              <a:gd name="connsiteY3" fmla="*/ 610052 h 610052"/>
              <a:gd name="connsiteX4" fmla="*/ 12700 w 12192000"/>
              <a:gd name="connsiteY4" fmla="*/ 38100 h 610052"/>
              <a:gd name="connsiteX0" fmla="*/ 0 w 12207875"/>
              <a:gd name="connsiteY0" fmla="*/ 38100 h 610052"/>
              <a:gd name="connsiteX1" fmla="*/ 12207875 w 12207875"/>
              <a:gd name="connsiteY1" fmla="*/ 0 h 610052"/>
              <a:gd name="connsiteX2" fmla="*/ 12207875 w 12207875"/>
              <a:gd name="connsiteY2" fmla="*/ 610052 h 610052"/>
              <a:gd name="connsiteX3" fmla="*/ 15875 w 12207875"/>
              <a:gd name="connsiteY3" fmla="*/ 610052 h 610052"/>
              <a:gd name="connsiteX4" fmla="*/ 0 w 12207875"/>
              <a:gd name="connsiteY4" fmla="*/ 38100 h 610052"/>
              <a:gd name="connsiteX0" fmla="*/ 0 w 12207875"/>
              <a:gd name="connsiteY0" fmla="*/ 38100 h 610052"/>
              <a:gd name="connsiteX1" fmla="*/ 12207875 w 12207875"/>
              <a:gd name="connsiteY1" fmla="*/ 0 h 610052"/>
              <a:gd name="connsiteX2" fmla="*/ 12207875 w 12207875"/>
              <a:gd name="connsiteY2" fmla="*/ 610052 h 610052"/>
              <a:gd name="connsiteX3" fmla="*/ 15875 w 12207875"/>
              <a:gd name="connsiteY3" fmla="*/ 610052 h 610052"/>
              <a:gd name="connsiteX4" fmla="*/ 0 w 12207875"/>
              <a:gd name="connsiteY4" fmla="*/ 38100 h 610052"/>
              <a:gd name="connsiteX0" fmla="*/ 0 w 12207875"/>
              <a:gd name="connsiteY0" fmla="*/ 38100 h 610052"/>
              <a:gd name="connsiteX1" fmla="*/ 12207875 w 12207875"/>
              <a:gd name="connsiteY1" fmla="*/ 0 h 610052"/>
              <a:gd name="connsiteX2" fmla="*/ 12207875 w 12207875"/>
              <a:gd name="connsiteY2" fmla="*/ 610052 h 610052"/>
              <a:gd name="connsiteX3" fmla="*/ 15875 w 12207875"/>
              <a:gd name="connsiteY3" fmla="*/ 610052 h 610052"/>
              <a:gd name="connsiteX4" fmla="*/ 0 w 12207875"/>
              <a:gd name="connsiteY4" fmla="*/ 38100 h 610052"/>
              <a:gd name="connsiteX0" fmla="*/ 0 w 12195175"/>
              <a:gd name="connsiteY0" fmla="*/ 0 h 719384"/>
              <a:gd name="connsiteX1" fmla="*/ 12195175 w 12195175"/>
              <a:gd name="connsiteY1" fmla="*/ 109332 h 719384"/>
              <a:gd name="connsiteX2" fmla="*/ 12195175 w 12195175"/>
              <a:gd name="connsiteY2" fmla="*/ 719384 h 719384"/>
              <a:gd name="connsiteX3" fmla="*/ 3175 w 12195175"/>
              <a:gd name="connsiteY3" fmla="*/ 719384 h 719384"/>
              <a:gd name="connsiteX4" fmla="*/ 0 w 12195175"/>
              <a:gd name="connsiteY4" fmla="*/ 0 h 719384"/>
              <a:gd name="connsiteX0" fmla="*/ 0 w 12195175"/>
              <a:gd name="connsiteY0" fmla="*/ 0 h 719384"/>
              <a:gd name="connsiteX1" fmla="*/ 12195175 w 12195175"/>
              <a:gd name="connsiteY1" fmla="*/ 109332 h 719384"/>
              <a:gd name="connsiteX2" fmla="*/ 12195175 w 12195175"/>
              <a:gd name="connsiteY2" fmla="*/ 719384 h 719384"/>
              <a:gd name="connsiteX3" fmla="*/ 3175 w 12195175"/>
              <a:gd name="connsiteY3" fmla="*/ 719384 h 719384"/>
              <a:gd name="connsiteX4" fmla="*/ 0 w 12195175"/>
              <a:gd name="connsiteY4" fmla="*/ 0 h 719384"/>
              <a:gd name="connsiteX0" fmla="*/ 0 w 12195175"/>
              <a:gd name="connsiteY0" fmla="*/ 0 h 719384"/>
              <a:gd name="connsiteX1" fmla="*/ 12195175 w 12195175"/>
              <a:gd name="connsiteY1" fmla="*/ 109332 h 719384"/>
              <a:gd name="connsiteX2" fmla="*/ 12195175 w 12195175"/>
              <a:gd name="connsiteY2" fmla="*/ 719384 h 719384"/>
              <a:gd name="connsiteX3" fmla="*/ 3175 w 12195175"/>
              <a:gd name="connsiteY3" fmla="*/ 719384 h 719384"/>
              <a:gd name="connsiteX4" fmla="*/ 0 w 12195175"/>
              <a:gd name="connsiteY4" fmla="*/ 0 h 719384"/>
              <a:gd name="connsiteX0" fmla="*/ 0 w 12195175"/>
              <a:gd name="connsiteY0" fmla="*/ 0 h 754405"/>
              <a:gd name="connsiteX1" fmla="*/ 12195175 w 12195175"/>
              <a:gd name="connsiteY1" fmla="*/ 109332 h 754405"/>
              <a:gd name="connsiteX2" fmla="*/ 12195175 w 12195175"/>
              <a:gd name="connsiteY2" fmla="*/ 719384 h 754405"/>
              <a:gd name="connsiteX3" fmla="*/ 3175 w 12195175"/>
              <a:gd name="connsiteY3" fmla="*/ 719384 h 754405"/>
              <a:gd name="connsiteX4" fmla="*/ 0 w 12195175"/>
              <a:gd name="connsiteY4" fmla="*/ 0 h 75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754405">
                <a:moveTo>
                  <a:pt x="0" y="0"/>
                </a:moveTo>
                <a:cubicBezTo>
                  <a:pt x="4012142" y="1112973"/>
                  <a:pt x="8376708" y="859562"/>
                  <a:pt x="12195175" y="109332"/>
                </a:cubicBezTo>
                <a:lnTo>
                  <a:pt x="12195175" y="719384"/>
                </a:lnTo>
                <a:lnTo>
                  <a:pt x="3175" y="719384"/>
                </a:lnTo>
                <a:cubicBezTo>
                  <a:pt x="2117" y="479589"/>
                  <a:pt x="1058" y="239795"/>
                  <a:pt x="0" y="0"/>
                </a:cubicBezTo>
                <a:close/>
              </a:path>
            </a:pathLst>
          </a:custGeom>
          <a:gradFill>
            <a:gsLst>
              <a:gs pos="0">
                <a:srgbClr val="1E218C">
                  <a:alpha val="40000"/>
                </a:srgbClr>
              </a:gs>
              <a:gs pos="100000">
                <a:srgbClr val="2160B1">
                  <a:alpha val="29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文本框 36">
            <a:extLst>
              <a:ext uri="{FF2B5EF4-FFF2-40B4-BE49-F238E27FC236}">
                <a16:creationId xmlns:a16="http://schemas.microsoft.com/office/drawing/2014/main" id="{B7D570D5-F898-4BA3-AC97-24B1099E4ECD}"/>
              </a:ext>
            </a:extLst>
          </p:cNvPr>
          <p:cNvSpPr txBox="1"/>
          <p:nvPr/>
        </p:nvSpPr>
        <p:spPr>
          <a:xfrm>
            <a:off x="-3176" y="-523785"/>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gradFill>
                  <a:gsLst>
                    <a:gs pos="0">
                      <a:srgbClr val="1E218C"/>
                    </a:gs>
                    <a:gs pos="100000">
                      <a:srgbClr val="2160B1"/>
                    </a:gs>
                  </a:gsLst>
                  <a:lin ang="6000000" scaled="0"/>
                </a:gradFill>
                <a:effectLst/>
                <a:uLnTx/>
                <a:uFillTx/>
                <a:latin typeface="微软雅黑" panose="020B0503020204020204" pitchFamily="34" charset="-122"/>
                <a:ea typeface="微软雅黑" panose="020B0503020204020204" pitchFamily="34" charset="-122"/>
                <a:cs typeface="+mn-cs"/>
              </a:rPr>
              <a:t>封底样式</a:t>
            </a:r>
          </a:p>
        </p:txBody>
      </p:sp>
      <p:pic>
        <p:nvPicPr>
          <p:cNvPr id="3" name="图片 2">
            <a:extLst>
              <a:ext uri="{FF2B5EF4-FFF2-40B4-BE49-F238E27FC236}">
                <a16:creationId xmlns:a16="http://schemas.microsoft.com/office/drawing/2014/main" id="{9B011B8E-28EC-4A5B-8466-ADFC0E3F48CF}"/>
              </a:ext>
            </a:extLst>
          </p:cNvPr>
          <p:cNvPicPr>
            <a:picLocks noChangeAspect="1"/>
          </p:cNvPicPr>
          <p:nvPr/>
        </p:nvPicPr>
        <p:blipFill rotWithShape="1">
          <a:blip r:embed="rId9"/>
          <a:srcRect r="88880"/>
          <a:stretch/>
        </p:blipFill>
        <p:spPr>
          <a:xfrm>
            <a:off x="1833502" y="3033072"/>
            <a:ext cx="1054841" cy="1518036"/>
          </a:xfrm>
          <a:prstGeom prst="rect">
            <a:avLst/>
          </a:prstGeom>
        </p:spPr>
      </p:pic>
      <p:pic>
        <p:nvPicPr>
          <p:cNvPr id="28" name="图片 27">
            <a:extLst>
              <a:ext uri="{FF2B5EF4-FFF2-40B4-BE49-F238E27FC236}">
                <a16:creationId xmlns:a16="http://schemas.microsoft.com/office/drawing/2014/main" id="{BAB90D5E-17FF-4663-9AB3-4DCACD366522}"/>
              </a:ext>
            </a:extLst>
          </p:cNvPr>
          <p:cNvPicPr>
            <a:picLocks noChangeAspect="1"/>
          </p:cNvPicPr>
          <p:nvPr/>
        </p:nvPicPr>
        <p:blipFill rotWithShape="1">
          <a:blip r:embed="rId9"/>
          <a:srcRect r="88880"/>
          <a:stretch/>
        </p:blipFill>
        <p:spPr>
          <a:xfrm flipH="1">
            <a:off x="9370333" y="3006351"/>
            <a:ext cx="1054841" cy="1518036"/>
          </a:xfrm>
          <a:prstGeom prst="rect">
            <a:avLst/>
          </a:prstGeom>
        </p:spPr>
      </p:pic>
      <p:sp>
        <p:nvSpPr>
          <p:cNvPr id="4" name="灯片编号占位符 3">
            <a:extLst>
              <a:ext uri="{FF2B5EF4-FFF2-40B4-BE49-F238E27FC236}">
                <a16:creationId xmlns:a16="http://schemas.microsoft.com/office/drawing/2014/main" id="{35B24DD8-34D8-4487-AF5A-DBAA605BC7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C45C-23F4-4E01-AC3A-7484B4151C3D}" type="slidenum">
              <a:rPr kumimoji="0" lang="zh-CN" altLang="en-US" sz="1600" b="1" i="0" u="none" strike="noStrike" kern="1200" cap="none" spc="0" normalizeH="0" baseline="0" noProof="0" smtClean="0">
                <a:ln>
                  <a:noFill/>
                </a:ln>
                <a:solidFill>
                  <a:srgbClr val="205FB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600" b="1" i="0" u="none" strike="noStrike" kern="1200" cap="none" spc="0" normalizeH="0" baseline="0" noProof="0">
              <a:ln>
                <a:noFill/>
              </a:ln>
              <a:solidFill>
                <a:srgbClr val="205FB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572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3B9B08C5-2004-43D3-9822-F275502EE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649" y="5002204"/>
            <a:ext cx="2633853" cy="1855795"/>
          </a:xfrm>
          <a:prstGeom prst="rect">
            <a:avLst/>
          </a:prstGeom>
        </p:spPr>
      </p:pic>
      <p:sp>
        <p:nvSpPr>
          <p:cNvPr id="52" name="矩形 4">
            <a:extLst>
              <a:ext uri="{FF2B5EF4-FFF2-40B4-BE49-F238E27FC236}">
                <a16:creationId xmlns:a16="http://schemas.microsoft.com/office/drawing/2014/main" id="{AA12185F-037E-43D2-A4E0-54CD5899B8B5}"/>
              </a:ext>
            </a:extLst>
          </p:cNvPr>
          <p:cNvSpPr/>
          <p:nvPr/>
        </p:nvSpPr>
        <p:spPr>
          <a:xfrm rot="16200000">
            <a:off x="18120" y="191181"/>
            <a:ext cx="6880860" cy="6452779"/>
          </a:xfrm>
          <a:custGeom>
            <a:avLst/>
            <a:gdLst>
              <a:gd name="connsiteX0" fmla="*/ 0 w 6880860"/>
              <a:gd name="connsiteY0" fmla="*/ 0 h 5930265"/>
              <a:gd name="connsiteX1" fmla="*/ 6880860 w 6880860"/>
              <a:gd name="connsiteY1" fmla="*/ 0 h 5930265"/>
              <a:gd name="connsiteX2" fmla="*/ 6880860 w 6880860"/>
              <a:gd name="connsiteY2" fmla="*/ 5930265 h 5930265"/>
              <a:gd name="connsiteX3" fmla="*/ 0 w 6880860"/>
              <a:gd name="connsiteY3" fmla="*/ 5930265 h 5930265"/>
              <a:gd name="connsiteX4" fmla="*/ 0 w 6880860"/>
              <a:gd name="connsiteY4" fmla="*/ 0 h 5930265"/>
              <a:gd name="connsiteX0" fmla="*/ 0 w 6880860"/>
              <a:gd name="connsiteY0" fmla="*/ 0 h 5930265"/>
              <a:gd name="connsiteX1" fmla="*/ 6880860 w 6880860"/>
              <a:gd name="connsiteY1" fmla="*/ 0 h 5930265"/>
              <a:gd name="connsiteX2" fmla="*/ 6880860 w 6880860"/>
              <a:gd name="connsiteY2" fmla="*/ 5930265 h 5930265"/>
              <a:gd name="connsiteX3" fmla="*/ 0 w 6880860"/>
              <a:gd name="connsiteY3" fmla="*/ 5930265 h 5930265"/>
              <a:gd name="connsiteX4" fmla="*/ 0 w 6880860"/>
              <a:gd name="connsiteY4" fmla="*/ 0 h 5930265"/>
              <a:gd name="connsiteX0" fmla="*/ 0 w 6880860"/>
              <a:gd name="connsiteY0" fmla="*/ 0 h 5930265"/>
              <a:gd name="connsiteX1" fmla="*/ 6880860 w 6880860"/>
              <a:gd name="connsiteY1" fmla="*/ 0 h 5930265"/>
              <a:gd name="connsiteX2" fmla="*/ 6880860 w 6880860"/>
              <a:gd name="connsiteY2" fmla="*/ 5930265 h 5930265"/>
              <a:gd name="connsiteX3" fmla="*/ 0 w 6880860"/>
              <a:gd name="connsiteY3" fmla="*/ 5930265 h 5930265"/>
              <a:gd name="connsiteX4" fmla="*/ 0 w 6880860"/>
              <a:gd name="connsiteY4" fmla="*/ 0 h 5930265"/>
              <a:gd name="connsiteX0" fmla="*/ 0 w 6880860"/>
              <a:gd name="connsiteY0" fmla="*/ 0 h 5946958"/>
              <a:gd name="connsiteX1" fmla="*/ 6880860 w 6880860"/>
              <a:gd name="connsiteY1" fmla="*/ 0 h 5946958"/>
              <a:gd name="connsiteX2" fmla="*/ 6880860 w 6880860"/>
              <a:gd name="connsiteY2" fmla="*/ 5930265 h 5946958"/>
              <a:gd name="connsiteX3" fmla="*/ 0 w 6880860"/>
              <a:gd name="connsiteY3" fmla="*/ 5930265 h 5946958"/>
              <a:gd name="connsiteX4" fmla="*/ 0 w 6880860"/>
              <a:gd name="connsiteY4" fmla="*/ 0 h 5946958"/>
              <a:gd name="connsiteX0" fmla="*/ 0 w 6880860"/>
              <a:gd name="connsiteY0" fmla="*/ 0 h 6452779"/>
              <a:gd name="connsiteX1" fmla="*/ 6880860 w 6880860"/>
              <a:gd name="connsiteY1" fmla="*/ 0 h 6452779"/>
              <a:gd name="connsiteX2" fmla="*/ 6851832 w 6880860"/>
              <a:gd name="connsiteY2" fmla="*/ 6452779 h 6452779"/>
              <a:gd name="connsiteX3" fmla="*/ 0 w 6880860"/>
              <a:gd name="connsiteY3" fmla="*/ 5930265 h 6452779"/>
              <a:gd name="connsiteX4" fmla="*/ 0 w 6880860"/>
              <a:gd name="connsiteY4" fmla="*/ 0 h 6452779"/>
              <a:gd name="connsiteX0" fmla="*/ 0 w 6880860"/>
              <a:gd name="connsiteY0" fmla="*/ 0 h 6452779"/>
              <a:gd name="connsiteX1" fmla="*/ 6880860 w 6880860"/>
              <a:gd name="connsiteY1" fmla="*/ 0 h 6452779"/>
              <a:gd name="connsiteX2" fmla="*/ 6851832 w 6880860"/>
              <a:gd name="connsiteY2" fmla="*/ 6452779 h 6452779"/>
              <a:gd name="connsiteX3" fmla="*/ 0 w 6880860"/>
              <a:gd name="connsiteY3" fmla="*/ 5930265 h 6452779"/>
              <a:gd name="connsiteX4" fmla="*/ 0 w 6880860"/>
              <a:gd name="connsiteY4" fmla="*/ 0 h 6452779"/>
              <a:gd name="connsiteX0" fmla="*/ 0 w 6880860"/>
              <a:gd name="connsiteY0" fmla="*/ 0 h 6452779"/>
              <a:gd name="connsiteX1" fmla="*/ 6880860 w 6880860"/>
              <a:gd name="connsiteY1" fmla="*/ 0 h 6452779"/>
              <a:gd name="connsiteX2" fmla="*/ 6851832 w 6880860"/>
              <a:gd name="connsiteY2" fmla="*/ 6452779 h 6452779"/>
              <a:gd name="connsiteX3" fmla="*/ 14514 w 6880860"/>
              <a:gd name="connsiteY3" fmla="*/ 6264097 h 6452779"/>
              <a:gd name="connsiteX4" fmla="*/ 0 w 6880860"/>
              <a:gd name="connsiteY4" fmla="*/ 0 h 6452779"/>
              <a:gd name="connsiteX0" fmla="*/ 0 w 6880860"/>
              <a:gd name="connsiteY0" fmla="*/ 0 h 6452779"/>
              <a:gd name="connsiteX1" fmla="*/ 6880860 w 6880860"/>
              <a:gd name="connsiteY1" fmla="*/ 0 h 6452779"/>
              <a:gd name="connsiteX2" fmla="*/ 6851832 w 6880860"/>
              <a:gd name="connsiteY2" fmla="*/ 6452779 h 6452779"/>
              <a:gd name="connsiteX3" fmla="*/ 14514 w 6880860"/>
              <a:gd name="connsiteY3" fmla="*/ 6264097 h 6452779"/>
              <a:gd name="connsiteX4" fmla="*/ 0 w 6880860"/>
              <a:gd name="connsiteY4" fmla="*/ 0 h 6452779"/>
              <a:gd name="connsiteX0" fmla="*/ 0 w 6880860"/>
              <a:gd name="connsiteY0" fmla="*/ 0 h 6452779"/>
              <a:gd name="connsiteX1" fmla="*/ 6880860 w 6880860"/>
              <a:gd name="connsiteY1" fmla="*/ 0 h 6452779"/>
              <a:gd name="connsiteX2" fmla="*/ 6851832 w 6880860"/>
              <a:gd name="connsiteY2" fmla="*/ 6452779 h 6452779"/>
              <a:gd name="connsiteX3" fmla="*/ 14514 w 6880860"/>
              <a:gd name="connsiteY3" fmla="*/ 6264097 h 6452779"/>
              <a:gd name="connsiteX4" fmla="*/ 0 w 6880860"/>
              <a:gd name="connsiteY4" fmla="*/ 0 h 6452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0860" h="6452779">
                <a:moveTo>
                  <a:pt x="0" y="0"/>
                </a:moveTo>
                <a:lnTo>
                  <a:pt x="6880860" y="0"/>
                </a:lnTo>
                <a:lnTo>
                  <a:pt x="6851832" y="6452779"/>
                </a:lnTo>
                <a:cubicBezTo>
                  <a:pt x="4529183" y="5015871"/>
                  <a:pt x="1785620" y="5625480"/>
                  <a:pt x="14514" y="6264097"/>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a:extLst>
              <a:ext uri="{FF2B5EF4-FFF2-40B4-BE49-F238E27FC236}">
                <a16:creationId xmlns:a16="http://schemas.microsoft.com/office/drawing/2014/main" id="{24B9AF91-C468-455A-9CFA-F1355A4AAC28}"/>
              </a:ext>
            </a:extLst>
          </p:cNvPr>
          <p:cNvPicPr>
            <a:picLocks noChangeAspect="1"/>
          </p:cNvPicPr>
          <p:nvPr/>
        </p:nvPicPr>
        <p:blipFill rotWithShape="1">
          <a:blip r:embed="rId3"/>
          <a:srcRect r="20154" b="27351"/>
          <a:stretch/>
        </p:blipFill>
        <p:spPr>
          <a:xfrm>
            <a:off x="9734804" y="4627267"/>
            <a:ext cx="2457196" cy="2230734"/>
          </a:xfrm>
          <a:prstGeom prst="rect">
            <a:avLst/>
          </a:prstGeom>
        </p:spPr>
      </p:pic>
      <p:sp>
        <p:nvSpPr>
          <p:cNvPr id="4" name="灯片编号占位符 3">
            <a:extLst>
              <a:ext uri="{FF2B5EF4-FFF2-40B4-BE49-F238E27FC236}">
                <a16:creationId xmlns:a16="http://schemas.microsoft.com/office/drawing/2014/main" id="{FEB7BC0C-E40F-49BF-AF52-132ED7BD86E1}"/>
              </a:ext>
            </a:extLst>
          </p:cNvPr>
          <p:cNvSpPr>
            <a:spLocks noGrp="1"/>
          </p:cNvSpPr>
          <p:nvPr>
            <p:ph type="sldNum" sz="quarter" idx="12"/>
          </p:nvPr>
        </p:nvSpPr>
        <p:spPr/>
        <p:txBody>
          <a:bodyPr/>
          <a:lstStyle/>
          <a:p>
            <a:fld id="{0D21F65D-4E0E-4CB1-9506-915C84E5AE0F}" type="slidenum">
              <a:rPr lang="zh-CN" altLang="en-US" smtClean="0"/>
              <a:t>2</a:t>
            </a:fld>
            <a:endParaRPr lang="zh-CN" altLang="en-US"/>
          </a:p>
        </p:txBody>
      </p:sp>
      <p:sp>
        <p:nvSpPr>
          <p:cNvPr id="5" name="矩形 4">
            <a:extLst>
              <a:ext uri="{FF2B5EF4-FFF2-40B4-BE49-F238E27FC236}">
                <a16:creationId xmlns:a16="http://schemas.microsoft.com/office/drawing/2014/main" id="{432CC4EE-A75B-4672-B8A2-27BC92DF403E}"/>
              </a:ext>
            </a:extLst>
          </p:cNvPr>
          <p:cNvSpPr/>
          <p:nvPr/>
        </p:nvSpPr>
        <p:spPr>
          <a:xfrm rot="16200000">
            <a:off x="-214039" y="191180"/>
            <a:ext cx="6880860" cy="6452779"/>
          </a:xfrm>
          <a:custGeom>
            <a:avLst/>
            <a:gdLst>
              <a:gd name="connsiteX0" fmla="*/ 0 w 6880860"/>
              <a:gd name="connsiteY0" fmla="*/ 0 h 5930265"/>
              <a:gd name="connsiteX1" fmla="*/ 6880860 w 6880860"/>
              <a:gd name="connsiteY1" fmla="*/ 0 h 5930265"/>
              <a:gd name="connsiteX2" fmla="*/ 6880860 w 6880860"/>
              <a:gd name="connsiteY2" fmla="*/ 5930265 h 5930265"/>
              <a:gd name="connsiteX3" fmla="*/ 0 w 6880860"/>
              <a:gd name="connsiteY3" fmla="*/ 5930265 h 5930265"/>
              <a:gd name="connsiteX4" fmla="*/ 0 w 6880860"/>
              <a:gd name="connsiteY4" fmla="*/ 0 h 5930265"/>
              <a:gd name="connsiteX0" fmla="*/ 0 w 6880860"/>
              <a:gd name="connsiteY0" fmla="*/ 0 h 5930265"/>
              <a:gd name="connsiteX1" fmla="*/ 6880860 w 6880860"/>
              <a:gd name="connsiteY1" fmla="*/ 0 h 5930265"/>
              <a:gd name="connsiteX2" fmla="*/ 6880860 w 6880860"/>
              <a:gd name="connsiteY2" fmla="*/ 5930265 h 5930265"/>
              <a:gd name="connsiteX3" fmla="*/ 0 w 6880860"/>
              <a:gd name="connsiteY3" fmla="*/ 5930265 h 5930265"/>
              <a:gd name="connsiteX4" fmla="*/ 0 w 6880860"/>
              <a:gd name="connsiteY4" fmla="*/ 0 h 5930265"/>
              <a:gd name="connsiteX0" fmla="*/ 0 w 6880860"/>
              <a:gd name="connsiteY0" fmla="*/ 0 h 5930265"/>
              <a:gd name="connsiteX1" fmla="*/ 6880860 w 6880860"/>
              <a:gd name="connsiteY1" fmla="*/ 0 h 5930265"/>
              <a:gd name="connsiteX2" fmla="*/ 6880860 w 6880860"/>
              <a:gd name="connsiteY2" fmla="*/ 5930265 h 5930265"/>
              <a:gd name="connsiteX3" fmla="*/ 0 w 6880860"/>
              <a:gd name="connsiteY3" fmla="*/ 5930265 h 5930265"/>
              <a:gd name="connsiteX4" fmla="*/ 0 w 6880860"/>
              <a:gd name="connsiteY4" fmla="*/ 0 h 5930265"/>
              <a:gd name="connsiteX0" fmla="*/ 0 w 6880860"/>
              <a:gd name="connsiteY0" fmla="*/ 0 h 5946958"/>
              <a:gd name="connsiteX1" fmla="*/ 6880860 w 6880860"/>
              <a:gd name="connsiteY1" fmla="*/ 0 h 5946958"/>
              <a:gd name="connsiteX2" fmla="*/ 6880860 w 6880860"/>
              <a:gd name="connsiteY2" fmla="*/ 5930265 h 5946958"/>
              <a:gd name="connsiteX3" fmla="*/ 0 w 6880860"/>
              <a:gd name="connsiteY3" fmla="*/ 5930265 h 5946958"/>
              <a:gd name="connsiteX4" fmla="*/ 0 w 6880860"/>
              <a:gd name="connsiteY4" fmla="*/ 0 h 5946958"/>
              <a:gd name="connsiteX0" fmla="*/ 0 w 6880860"/>
              <a:gd name="connsiteY0" fmla="*/ 0 h 6452779"/>
              <a:gd name="connsiteX1" fmla="*/ 6880860 w 6880860"/>
              <a:gd name="connsiteY1" fmla="*/ 0 h 6452779"/>
              <a:gd name="connsiteX2" fmla="*/ 6851832 w 6880860"/>
              <a:gd name="connsiteY2" fmla="*/ 6452779 h 6452779"/>
              <a:gd name="connsiteX3" fmla="*/ 0 w 6880860"/>
              <a:gd name="connsiteY3" fmla="*/ 5930265 h 6452779"/>
              <a:gd name="connsiteX4" fmla="*/ 0 w 6880860"/>
              <a:gd name="connsiteY4" fmla="*/ 0 h 6452779"/>
              <a:gd name="connsiteX0" fmla="*/ 0 w 6880860"/>
              <a:gd name="connsiteY0" fmla="*/ 0 h 6452779"/>
              <a:gd name="connsiteX1" fmla="*/ 6880860 w 6880860"/>
              <a:gd name="connsiteY1" fmla="*/ 0 h 6452779"/>
              <a:gd name="connsiteX2" fmla="*/ 6851832 w 6880860"/>
              <a:gd name="connsiteY2" fmla="*/ 6452779 h 6452779"/>
              <a:gd name="connsiteX3" fmla="*/ 0 w 6880860"/>
              <a:gd name="connsiteY3" fmla="*/ 5930265 h 6452779"/>
              <a:gd name="connsiteX4" fmla="*/ 0 w 6880860"/>
              <a:gd name="connsiteY4" fmla="*/ 0 h 6452779"/>
              <a:gd name="connsiteX0" fmla="*/ 0 w 6880860"/>
              <a:gd name="connsiteY0" fmla="*/ 0 h 6452779"/>
              <a:gd name="connsiteX1" fmla="*/ 6880860 w 6880860"/>
              <a:gd name="connsiteY1" fmla="*/ 0 h 6452779"/>
              <a:gd name="connsiteX2" fmla="*/ 6851832 w 6880860"/>
              <a:gd name="connsiteY2" fmla="*/ 6452779 h 6452779"/>
              <a:gd name="connsiteX3" fmla="*/ 14514 w 6880860"/>
              <a:gd name="connsiteY3" fmla="*/ 6264097 h 6452779"/>
              <a:gd name="connsiteX4" fmla="*/ 0 w 6880860"/>
              <a:gd name="connsiteY4" fmla="*/ 0 h 6452779"/>
              <a:gd name="connsiteX0" fmla="*/ 0 w 6880860"/>
              <a:gd name="connsiteY0" fmla="*/ 0 h 6452779"/>
              <a:gd name="connsiteX1" fmla="*/ 6880860 w 6880860"/>
              <a:gd name="connsiteY1" fmla="*/ 0 h 6452779"/>
              <a:gd name="connsiteX2" fmla="*/ 6851832 w 6880860"/>
              <a:gd name="connsiteY2" fmla="*/ 6452779 h 6452779"/>
              <a:gd name="connsiteX3" fmla="*/ 14514 w 6880860"/>
              <a:gd name="connsiteY3" fmla="*/ 6264097 h 6452779"/>
              <a:gd name="connsiteX4" fmla="*/ 0 w 6880860"/>
              <a:gd name="connsiteY4" fmla="*/ 0 h 6452779"/>
              <a:gd name="connsiteX0" fmla="*/ 0 w 6880860"/>
              <a:gd name="connsiteY0" fmla="*/ 0 h 6452779"/>
              <a:gd name="connsiteX1" fmla="*/ 6880860 w 6880860"/>
              <a:gd name="connsiteY1" fmla="*/ 0 h 6452779"/>
              <a:gd name="connsiteX2" fmla="*/ 6851832 w 6880860"/>
              <a:gd name="connsiteY2" fmla="*/ 6452779 h 6452779"/>
              <a:gd name="connsiteX3" fmla="*/ 14514 w 6880860"/>
              <a:gd name="connsiteY3" fmla="*/ 6264097 h 6452779"/>
              <a:gd name="connsiteX4" fmla="*/ 0 w 6880860"/>
              <a:gd name="connsiteY4" fmla="*/ 0 h 6452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0860" h="6452779">
                <a:moveTo>
                  <a:pt x="0" y="0"/>
                </a:moveTo>
                <a:lnTo>
                  <a:pt x="6880860" y="0"/>
                </a:lnTo>
                <a:lnTo>
                  <a:pt x="6851832" y="6452779"/>
                </a:lnTo>
                <a:cubicBezTo>
                  <a:pt x="4529183" y="5015871"/>
                  <a:pt x="1785620" y="5625480"/>
                  <a:pt x="14514" y="6264097"/>
                </a:cubicBezTo>
                <a:lnTo>
                  <a:pt x="0" y="0"/>
                </a:lnTo>
                <a:close/>
              </a:path>
            </a:pathLst>
          </a:custGeom>
          <a:solidFill>
            <a:srgbClr val="055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D90BE616-7958-4C15-9EEC-48BB039BDD6C}"/>
              </a:ext>
            </a:extLst>
          </p:cNvPr>
          <p:cNvGrpSpPr/>
          <p:nvPr/>
        </p:nvGrpSpPr>
        <p:grpSpPr>
          <a:xfrm>
            <a:off x="1" y="2311431"/>
            <a:ext cx="5930188" cy="45719"/>
            <a:chOff x="3876675" y="2210577"/>
            <a:chExt cx="2053513" cy="37323"/>
          </a:xfrm>
        </p:grpSpPr>
        <p:cxnSp>
          <p:nvCxnSpPr>
            <p:cNvPr id="12" name="直接连接符 11">
              <a:extLst>
                <a:ext uri="{FF2B5EF4-FFF2-40B4-BE49-F238E27FC236}">
                  <a16:creationId xmlns:a16="http://schemas.microsoft.com/office/drawing/2014/main" id="{EEF504FF-5001-4E1C-832F-96C7C4DA7712}"/>
                </a:ext>
              </a:extLst>
            </p:cNvPr>
            <p:cNvCxnSpPr/>
            <p:nvPr/>
          </p:nvCxnSpPr>
          <p:spPr>
            <a:xfrm>
              <a:off x="3876675" y="2247900"/>
              <a:ext cx="2053513" cy="0"/>
            </a:xfrm>
            <a:prstGeom prst="line">
              <a:avLst/>
            </a:prstGeom>
            <a:ln>
              <a:solidFill>
                <a:schemeClr val="bg1">
                  <a:alpha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20E2EC0C-F5D8-4D96-A412-D883CC042C94}"/>
                </a:ext>
              </a:extLst>
            </p:cNvPr>
            <p:cNvCxnSpPr/>
            <p:nvPr/>
          </p:nvCxnSpPr>
          <p:spPr>
            <a:xfrm>
              <a:off x="3876675" y="2210577"/>
              <a:ext cx="2053513" cy="0"/>
            </a:xfrm>
            <a:prstGeom prst="line">
              <a:avLst/>
            </a:prstGeom>
            <a:ln>
              <a:solidFill>
                <a:schemeClr val="bg1">
                  <a:alpha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D4044B95-802F-4E71-BBFE-596DD27497A5}"/>
              </a:ext>
            </a:extLst>
          </p:cNvPr>
          <p:cNvGrpSpPr/>
          <p:nvPr/>
        </p:nvGrpSpPr>
        <p:grpSpPr>
          <a:xfrm>
            <a:off x="1" y="1172822"/>
            <a:ext cx="5930188" cy="45719"/>
            <a:chOff x="3876675" y="1172823"/>
            <a:chExt cx="2053513" cy="37322"/>
          </a:xfrm>
        </p:grpSpPr>
        <p:cxnSp>
          <p:nvCxnSpPr>
            <p:cNvPr id="13" name="直接连接符 12">
              <a:extLst>
                <a:ext uri="{FF2B5EF4-FFF2-40B4-BE49-F238E27FC236}">
                  <a16:creationId xmlns:a16="http://schemas.microsoft.com/office/drawing/2014/main" id="{BF5CE433-FC4C-4010-ACDB-D32781E34EBE}"/>
                </a:ext>
              </a:extLst>
            </p:cNvPr>
            <p:cNvCxnSpPr/>
            <p:nvPr/>
          </p:nvCxnSpPr>
          <p:spPr>
            <a:xfrm>
              <a:off x="3876675" y="1172823"/>
              <a:ext cx="2053513" cy="0"/>
            </a:xfrm>
            <a:prstGeom prst="line">
              <a:avLst/>
            </a:prstGeom>
            <a:ln>
              <a:solidFill>
                <a:schemeClr val="bg1">
                  <a:alpha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8D671E3D-4C29-4CD8-9B0C-4223CEC1D977}"/>
                </a:ext>
              </a:extLst>
            </p:cNvPr>
            <p:cNvCxnSpPr/>
            <p:nvPr/>
          </p:nvCxnSpPr>
          <p:spPr>
            <a:xfrm>
              <a:off x="3876675" y="1210145"/>
              <a:ext cx="2053513" cy="0"/>
            </a:xfrm>
            <a:prstGeom prst="line">
              <a:avLst/>
            </a:prstGeom>
            <a:ln>
              <a:solidFill>
                <a:schemeClr val="bg1">
                  <a:alpha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a16="http://schemas.microsoft.com/office/drawing/2014/main" id="{38683492-C436-4533-9C8E-313C92F8007F}"/>
              </a:ext>
            </a:extLst>
          </p:cNvPr>
          <p:cNvGrpSpPr/>
          <p:nvPr/>
        </p:nvGrpSpPr>
        <p:grpSpPr>
          <a:xfrm>
            <a:off x="1" y="3450040"/>
            <a:ext cx="5930188" cy="45719"/>
            <a:chOff x="3876675" y="2210577"/>
            <a:chExt cx="2053513" cy="37323"/>
          </a:xfrm>
        </p:grpSpPr>
        <p:cxnSp>
          <p:nvCxnSpPr>
            <p:cNvPr id="18" name="直接连接符 17">
              <a:extLst>
                <a:ext uri="{FF2B5EF4-FFF2-40B4-BE49-F238E27FC236}">
                  <a16:creationId xmlns:a16="http://schemas.microsoft.com/office/drawing/2014/main" id="{7082ED01-9AFE-4BF8-A812-34F9EC475329}"/>
                </a:ext>
              </a:extLst>
            </p:cNvPr>
            <p:cNvCxnSpPr/>
            <p:nvPr/>
          </p:nvCxnSpPr>
          <p:spPr>
            <a:xfrm>
              <a:off x="3876675" y="2247900"/>
              <a:ext cx="2053513" cy="0"/>
            </a:xfrm>
            <a:prstGeom prst="line">
              <a:avLst/>
            </a:prstGeom>
            <a:ln>
              <a:solidFill>
                <a:schemeClr val="bg1">
                  <a:alpha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DF5F4894-920F-4833-B77C-3AF749E9EDD1}"/>
                </a:ext>
              </a:extLst>
            </p:cNvPr>
            <p:cNvCxnSpPr/>
            <p:nvPr/>
          </p:nvCxnSpPr>
          <p:spPr>
            <a:xfrm>
              <a:off x="3876675" y="2210577"/>
              <a:ext cx="2053513" cy="0"/>
            </a:xfrm>
            <a:prstGeom prst="line">
              <a:avLst/>
            </a:prstGeom>
            <a:ln>
              <a:solidFill>
                <a:schemeClr val="bg1">
                  <a:alpha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a16="http://schemas.microsoft.com/office/drawing/2014/main" id="{8C7FF51C-00C0-48E4-81C4-2593D468C428}"/>
              </a:ext>
            </a:extLst>
          </p:cNvPr>
          <p:cNvGrpSpPr/>
          <p:nvPr/>
        </p:nvGrpSpPr>
        <p:grpSpPr>
          <a:xfrm>
            <a:off x="1" y="4588649"/>
            <a:ext cx="5930188" cy="45719"/>
            <a:chOff x="3876675" y="2210577"/>
            <a:chExt cx="2053513" cy="37323"/>
          </a:xfrm>
        </p:grpSpPr>
        <p:cxnSp>
          <p:nvCxnSpPr>
            <p:cNvPr id="21" name="直接连接符 20">
              <a:extLst>
                <a:ext uri="{FF2B5EF4-FFF2-40B4-BE49-F238E27FC236}">
                  <a16:creationId xmlns:a16="http://schemas.microsoft.com/office/drawing/2014/main" id="{F17EBE80-7C28-4AD7-B21F-62B34B2C09BD}"/>
                </a:ext>
              </a:extLst>
            </p:cNvPr>
            <p:cNvCxnSpPr/>
            <p:nvPr/>
          </p:nvCxnSpPr>
          <p:spPr>
            <a:xfrm>
              <a:off x="3876675" y="2247900"/>
              <a:ext cx="2053513" cy="0"/>
            </a:xfrm>
            <a:prstGeom prst="line">
              <a:avLst/>
            </a:prstGeom>
            <a:ln>
              <a:solidFill>
                <a:schemeClr val="bg1">
                  <a:alpha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52838BE2-25A2-46D7-842D-38CDFFF6BB45}"/>
                </a:ext>
              </a:extLst>
            </p:cNvPr>
            <p:cNvCxnSpPr/>
            <p:nvPr/>
          </p:nvCxnSpPr>
          <p:spPr>
            <a:xfrm>
              <a:off x="3876675" y="2210577"/>
              <a:ext cx="2053513" cy="0"/>
            </a:xfrm>
            <a:prstGeom prst="line">
              <a:avLst/>
            </a:prstGeom>
            <a:ln>
              <a:solidFill>
                <a:schemeClr val="bg1">
                  <a:alpha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E4041DD1-7967-4753-B128-C7D2F351FCFC}"/>
              </a:ext>
            </a:extLst>
          </p:cNvPr>
          <p:cNvGrpSpPr/>
          <p:nvPr/>
        </p:nvGrpSpPr>
        <p:grpSpPr>
          <a:xfrm>
            <a:off x="1" y="5727257"/>
            <a:ext cx="5930188" cy="45719"/>
            <a:chOff x="3876675" y="2210577"/>
            <a:chExt cx="2053513" cy="37323"/>
          </a:xfrm>
        </p:grpSpPr>
        <p:cxnSp>
          <p:nvCxnSpPr>
            <p:cNvPr id="24" name="直接连接符 23">
              <a:extLst>
                <a:ext uri="{FF2B5EF4-FFF2-40B4-BE49-F238E27FC236}">
                  <a16:creationId xmlns:a16="http://schemas.microsoft.com/office/drawing/2014/main" id="{F83EA23F-B1A3-47FF-9DF8-8957076AB3C3}"/>
                </a:ext>
              </a:extLst>
            </p:cNvPr>
            <p:cNvCxnSpPr/>
            <p:nvPr/>
          </p:nvCxnSpPr>
          <p:spPr>
            <a:xfrm>
              <a:off x="3876675" y="2247900"/>
              <a:ext cx="2053513" cy="0"/>
            </a:xfrm>
            <a:prstGeom prst="line">
              <a:avLst/>
            </a:prstGeom>
            <a:ln>
              <a:solidFill>
                <a:schemeClr val="bg1">
                  <a:alpha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DBD0E2B-9516-4C9E-8C04-E24E10A5A7AD}"/>
                </a:ext>
              </a:extLst>
            </p:cNvPr>
            <p:cNvCxnSpPr/>
            <p:nvPr/>
          </p:nvCxnSpPr>
          <p:spPr>
            <a:xfrm>
              <a:off x="3876675" y="2210577"/>
              <a:ext cx="2053513" cy="0"/>
            </a:xfrm>
            <a:prstGeom prst="line">
              <a:avLst/>
            </a:prstGeom>
            <a:ln>
              <a:solidFill>
                <a:schemeClr val="bg1">
                  <a:alpha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1" name="文本框 30">
            <a:extLst>
              <a:ext uri="{FF2B5EF4-FFF2-40B4-BE49-F238E27FC236}">
                <a16:creationId xmlns:a16="http://schemas.microsoft.com/office/drawing/2014/main" id="{3DE0EE5A-6CD5-440D-A00E-3AA2E26B0612}"/>
              </a:ext>
            </a:extLst>
          </p:cNvPr>
          <p:cNvSpPr txBox="1"/>
          <p:nvPr/>
        </p:nvSpPr>
        <p:spPr>
          <a:xfrm>
            <a:off x="6444299" y="3977993"/>
            <a:ext cx="4851400" cy="973472"/>
          </a:xfrm>
          <a:prstGeom prst="rect">
            <a:avLst/>
          </a:prstGeom>
          <a:noFill/>
        </p:spPr>
        <p:txBody>
          <a:bodyPr wrap="square" rtlCol="0">
            <a:spAutoFit/>
          </a:bodyPr>
          <a:lstStyle/>
          <a:p>
            <a:pPr algn="ctr">
              <a:lnSpc>
                <a:spcPct val="125000"/>
              </a:lnSpc>
            </a:pPr>
            <a:r>
              <a:rPr lang="zh-CN" altLang="en-US" sz="2400" kern="100" dirty="0">
                <a:solidFill>
                  <a:schemeClr val="tx1">
                    <a:lumMod val="50000"/>
                    <a:lumOff val="50000"/>
                  </a:schemeClr>
                </a:solidFill>
                <a:latin typeface="微软雅黑" panose="020B0503020204020204" pitchFamily="34" charset="-122"/>
                <a:ea typeface="微软雅黑" panose="020B0503020204020204" pitchFamily="34" charset="-122"/>
              </a:rPr>
              <a:t>南京航空航天大学</a:t>
            </a:r>
            <a:endParaRPr lang="en-US" altLang="zh-CN" sz="2400" kern="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5000"/>
              </a:lnSpc>
            </a:pPr>
            <a:r>
              <a:rPr lang="zh-CN" altLang="en-US" sz="2400" kern="100" dirty="0">
                <a:solidFill>
                  <a:schemeClr val="tx1">
                    <a:lumMod val="50000"/>
                    <a:lumOff val="50000"/>
                  </a:schemeClr>
                </a:solidFill>
                <a:latin typeface="微软雅黑" panose="020B0503020204020204" pitchFamily="34" charset="-122"/>
                <a:ea typeface="微软雅黑" panose="020B0503020204020204" pitchFamily="34" charset="-122"/>
              </a:rPr>
              <a:t>航空学院 </a:t>
            </a:r>
            <a:r>
              <a:rPr lang="en-US" altLang="zh-CN" sz="2400" kern="100" dirty="0">
                <a:solidFill>
                  <a:schemeClr val="tx1">
                    <a:lumMod val="50000"/>
                    <a:lumOff val="50000"/>
                  </a:schemeClr>
                </a:solidFill>
                <a:latin typeface="微软雅黑" panose="020B0503020204020204" pitchFamily="34" charset="-122"/>
                <a:ea typeface="微软雅黑" panose="020B0503020204020204" pitchFamily="34" charset="-122"/>
              </a:rPr>
              <a:t>· 2023</a:t>
            </a:r>
            <a:endParaRPr lang="zh-CN" altLang="en-US" sz="2400" kern="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组合 33">
            <a:extLst>
              <a:ext uri="{FF2B5EF4-FFF2-40B4-BE49-F238E27FC236}">
                <a16:creationId xmlns:a16="http://schemas.microsoft.com/office/drawing/2014/main" id="{F4EAAF35-48A5-4194-886F-21DDA8404988}"/>
              </a:ext>
            </a:extLst>
          </p:cNvPr>
          <p:cNvGrpSpPr/>
          <p:nvPr/>
        </p:nvGrpSpPr>
        <p:grpSpPr>
          <a:xfrm>
            <a:off x="7425254" y="1861668"/>
            <a:ext cx="2889490" cy="1688805"/>
            <a:chOff x="7304604" y="2107631"/>
            <a:chExt cx="2889490" cy="1688805"/>
          </a:xfrm>
        </p:grpSpPr>
        <p:sp>
          <p:nvSpPr>
            <p:cNvPr id="32" name="文本框 31">
              <a:extLst>
                <a:ext uri="{FF2B5EF4-FFF2-40B4-BE49-F238E27FC236}">
                  <a16:creationId xmlns:a16="http://schemas.microsoft.com/office/drawing/2014/main" id="{21CF3E2B-0F4F-4694-B421-522C7F394342}"/>
                </a:ext>
              </a:extLst>
            </p:cNvPr>
            <p:cNvSpPr txBox="1"/>
            <p:nvPr/>
          </p:nvSpPr>
          <p:spPr>
            <a:xfrm>
              <a:off x="7368104" y="2107631"/>
              <a:ext cx="2825990" cy="1630446"/>
            </a:xfrm>
            <a:prstGeom prst="rect">
              <a:avLst/>
            </a:prstGeom>
            <a:noFill/>
          </p:spPr>
          <p:txBody>
            <a:bodyPr wrap="square" rtlCol="0">
              <a:spAutoFit/>
            </a:bodyPr>
            <a:lstStyle/>
            <a:p>
              <a:pPr algn="ctr">
                <a:lnSpc>
                  <a:spcPct val="125000"/>
                </a:lnSpc>
              </a:pPr>
              <a:r>
                <a:rPr lang="zh-CN" altLang="en-US" sz="8800" b="1" kern="100" dirty="0">
                  <a:ln>
                    <a:solidFill>
                      <a:srgbClr val="0553A7"/>
                    </a:solidFill>
                  </a:ln>
                  <a:noFill/>
                  <a:latin typeface="微软雅黑" panose="020B0503020204020204" pitchFamily="34" charset="-122"/>
                  <a:ea typeface="微软雅黑" panose="020B0503020204020204" pitchFamily="34" charset="-122"/>
                </a:rPr>
                <a:t>目 录</a:t>
              </a:r>
              <a:endParaRPr lang="zh-CN" altLang="zh-CN" sz="8800" b="1" kern="100" dirty="0">
                <a:ln>
                  <a:solidFill>
                    <a:srgbClr val="0553A7"/>
                  </a:solidFill>
                </a:ln>
                <a:noFill/>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D50C4DAB-41E4-4086-931D-3BFC26D7E93B}"/>
                </a:ext>
              </a:extLst>
            </p:cNvPr>
            <p:cNvSpPr txBox="1"/>
            <p:nvPr/>
          </p:nvSpPr>
          <p:spPr>
            <a:xfrm>
              <a:off x="7304604" y="2165990"/>
              <a:ext cx="2825990" cy="1630446"/>
            </a:xfrm>
            <a:prstGeom prst="rect">
              <a:avLst/>
            </a:prstGeom>
            <a:noFill/>
          </p:spPr>
          <p:txBody>
            <a:bodyPr wrap="square" rtlCol="0">
              <a:spAutoFit/>
            </a:bodyPr>
            <a:lstStyle/>
            <a:p>
              <a:pPr algn="ctr">
                <a:lnSpc>
                  <a:spcPct val="125000"/>
                </a:lnSpc>
              </a:pPr>
              <a:r>
                <a:rPr lang="zh-CN" altLang="en-US" sz="8800" b="1" kern="100" dirty="0">
                  <a:solidFill>
                    <a:srgbClr val="0553A7"/>
                  </a:solidFill>
                  <a:latin typeface="微软雅黑" panose="020B0503020204020204" pitchFamily="34" charset="-122"/>
                  <a:ea typeface="微软雅黑" panose="020B0503020204020204" pitchFamily="34" charset="-122"/>
                </a:rPr>
                <a:t>目 录</a:t>
              </a:r>
              <a:endParaRPr lang="zh-CN" altLang="zh-CN" sz="8800" b="1" kern="100" dirty="0">
                <a:solidFill>
                  <a:srgbClr val="0553A7"/>
                </a:solidFill>
                <a:latin typeface="微软雅黑" panose="020B0503020204020204" pitchFamily="34" charset="-122"/>
                <a:ea typeface="微软雅黑" panose="020B0503020204020204" pitchFamily="34" charset="-122"/>
              </a:endParaRPr>
            </a:p>
          </p:txBody>
        </p:sp>
      </p:grpSp>
      <p:sp>
        <p:nvSpPr>
          <p:cNvPr id="36" name="矩形 35">
            <a:extLst>
              <a:ext uri="{FF2B5EF4-FFF2-40B4-BE49-F238E27FC236}">
                <a16:creationId xmlns:a16="http://schemas.microsoft.com/office/drawing/2014/main" id="{72EAE0B4-6552-4352-858F-21649AC54D80}"/>
              </a:ext>
            </a:extLst>
          </p:cNvPr>
          <p:cNvSpPr/>
          <p:nvPr/>
        </p:nvSpPr>
        <p:spPr>
          <a:xfrm rot="18900000">
            <a:off x="7699745" y="743348"/>
            <a:ext cx="355788" cy="3557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017F4AED-F53F-490F-A7A3-421F664BDC34}"/>
              </a:ext>
            </a:extLst>
          </p:cNvPr>
          <p:cNvSpPr/>
          <p:nvPr/>
        </p:nvSpPr>
        <p:spPr>
          <a:xfrm rot="18900000">
            <a:off x="11303469" y="446138"/>
            <a:ext cx="412387" cy="41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a:extLst>
              <a:ext uri="{FF2B5EF4-FFF2-40B4-BE49-F238E27FC236}">
                <a16:creationId xmlns:a16="http://schemas.microsoft.com/office/drawing/2014/main" id="{A4BFD049-0E96-4B57-BF5D-1357B3DE69A5}"/>
              </a:ext>
            </a:extLst>
          </p:cNvPr>
          <p:cNvPicPr>
            <a:picLocks noChangeAspect="1"/>
          </p:cNvPicPr>
          <p:nvPr/>
        </p:nvPicPr>
        <p:blipFill rotWithShape="1">
          <a:blip r:embed="rId4"/>
          <a:srcRect l="11899" r="29806" b="65467"/>
          <a:stretch/>
        </p:blipFill>
        <p:spPr>
          <a:xfrm rot="5400000">
            <a:off x="-1263544" y="1138959"/>
            <a:ext cx="7107342" cy="4580082"/>
          </a:xfrm>
          <a:prstGeom prst="rect">
            <a:avLst/>
          </a:prstGeom>
        </p:spPr>
      </p:pic>
      <p:grpSp>
        <p:nvGrpSpPr>
          <p:cNvPr id="2" name="组合 1">
            <a:extLst>
              <a:ext uri="{FF2B5EF4-FFF2-40B4-BE49-F238E27FC236}">
                <a16:creationId xmlns:a16="http://schemas.microsoft.com/office/drawing/2014/main" id="{D72FAC41-3A66-4B34-A364-4A0A1371C119}"/>
              </a:ext>
            </a:extLst>
          </p:cNvPr>
          <p:cNvGrpSpPr/>
          <p:nvPr/>
        </p:nvGrpSpPr>
        <p:grpSpPr>
          <a:xfrm>
            <a:off x="669887" y="1468218"/>
            <a:ext cx="4995762" cy="4034496"/>
            <a:chOff x="1152501" y="1468218"/>
            <a:chExt cx="4995762" cy="4034496"/>
          </a:xfrm>
        </p:grpSpPr>
        <p:sp>
          <p:nvSpPr>
            <p:cNvPr id="6" name="文本框 5">
              <a:extLst>
                <a:ext uri="{FF2B5EF4-FFF2-40B4-BE49-F238E27FC236}">
                  <a16:creationId xmlns:a16="http://schemas.microsoft.com/office/drawing/2014/main" id="{F95601E9-8D9D-455B-9AB5-970465B6484B}"/>
                </a:ext>
              </a:extLst>
            </p:cNvPr>
            <p:cNvSpPr txBox="1"/>
            <p:nvPr/>
          </p:nvSpPr>
          <p:spPr>
            <a:xfrm>
              <a:off x="1779625" y="1468218"/>
              <a:ext cx="4368638"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无人机初探 </a:t>
              </a:r>
              <a:r>
                <a:rPr lang="en-US" altLang="zh-CN" sz="2800" b="1" dirty="0">
                  <a:solidFill>
                    <a:schemeClr val="bg1"/>
                  </a:solidFill>
                  <a:latin typeface="微软雅黑" panose="020B0503020204020204" pitchFamily="34" charset="-122"/>
                  <a:ea typeface="微软雅黑" panose="020B0503020204020204" pitchFamily="34" charset="-122"/>
                </a:rPr>
                <a:t>&amp; MATLAB</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953E95E2-8C9F-466E-9CF0-06CF214AC5F3}"/>
                </a:ext>
              </a:extLst>
            </p:cNvPr>
            <p:cNvSpPr txBox="1"/>
            <p:nvPr/>
          </p:nvSpPr>
          <p:spPr>
            <a:xfrm>
              <a:off x="1654865" y="3817032"/>
              <a:ext cx="4027689" cy="523220"/>
            </a:xfrm>
            <a:prstGeom prst="rect">
              <a:avLst/>
            </a:prstGeom>
            <a:noFill/>
          </p:spPr>
          <p:txBody>
            <a:bodyPr wrap="square" rtlCol="0">
              <a:spAutoFit/>
            </a:bodyPr>
            <a:lstStyle>
              <a:defPPr>
                <a:defRPr lang="zh-CN"/>
              </a:defPPr>
              <a:lvl1pPr>
                <a:defRPr sz="2800" b="1">
                  <a:solidFill>
                    <a:schemeClr val="bg1"/>
                  </a:solidFill>
                  <a:latin typeface="微软雅黑" panose="020B0503020204020204" pitchFamily="34" charset="-122"/>
                  <a:ea typeface="微软雅黑" panose="020B0503020204020204" pitchFamily="34" charset="-122"/>
                </a:defRPr>
              </a:lvl1pPr>
            </a:lstStyle>
            <a:p>
              <a:r>
                <a:rPr lang="en-US" altLang="zh-CN" dirty="0"/>
                <a:t>COMSOL </a:t>
              </a:r>
              <a:r>
                <a:rPr lang="zh-CN" altLang="en-US" dirty="0"/>
                <a:t>实现仿真计算</a:t>
              </a:r>
            </a:p>
          </p:txBody>
        </p:sp>
        <p:sp>
          <p:nvSpPr>
            <p:cNvPr id="8" name="文本框 7">
              <a:extLst>
                <a:ext uri="{FF2B5EF4-FFF2-40B4-BE49-F238E27FC236}">
                  <a16:creationId xmlns:a16="http://schemas.microsoft.com/office/drawing/2014/main" id="{BDC36353-5C6F-4C9A-924C-D93365D9B3B6}"/>
                </a:ext>
              </a:extLst>
            </p:cNvPr>
            <p:cNvSpPr txBox="1"/>
            <p:nvPr/>
          </p:nvSpPr>
          <p:spPr>
            <a:xfrm>
              <a:off x="1654865" y="4979494"/>
              <a:ext cx="3475088" cy="523220"/>
            </a:xfrm>
            <a:prstGeom prst="rect">
              <a:avLst/>
            </a:prstGeom>
            <a:noFill/>
          </p:spPr>
          <p:txBody>
            <a:bodyPr wrap="square" rtlCol="0">
              <a:spAutoFit/>
            </a:bodyPr>
            <a:lstStyle>
              <a:defPPr>
                <a:defRPr lang="zh-CN"/>
              </a:defPPr>
              <a:lvl1pPr>
                <a:defRPr sz="2800" b="1">
                  <a:solidFill>
                    <a:schemeClr val="bg1"/>
                  </a:solidFill>
                  <a:latin typeface="微软雅黑" panose="020B0503020204020204" pitchFamily="34" charset="-122"/>
                  <a:ea typeface="微软雅黑" panose="020B0503020204020204" pitchFamily="34" charset="-122"/>
                </a:defRPr>
              </a:lvl1pPr>
            </a:lstStyle>
            <a:p>
              <a:r>
                <a:rPr lang="zh-CN" altLang="en-US" dirty="0"/>
                <a:t>总结</a:t>
              </a:r>
            </a:p>
          </p:txBody>
        </p:sp>
        <p:sp>
          <p:nvSpPr>
            <p:cNvPr id="10" name="文本框 9">
              <a:extLst>
                <a:ext uri="{FF2B5EF4-FFF2-40B4-BE49-F238E27FC236}">
                  <a16:creationId xmlns:a16="http://schemas.microsoft.com/office/drawing/2014/main" id="{8648D4AC-7E7B-4B23-95CD-89DCEA6C5972}"/>
                </a:ext>
              </a:extLst>
            </p:cNvPr>
            <p:cNvSpPr txBox="1"/>
            <p:nvPr/>
          </p:nvSpPr>
          <p:spPr>
            <a:xfrm>
              <a:off x="1698165" y="2638052"/>
              <a:ext cx="3984390" cy="523220"/>
            </a:xfrm>
            <a:prstGeom prst="rect">
              <a:avLst/>
            </a:prstGeom>
            <a:noFill/>
          </p:spPr>
          <p:txBody>
            <a:bodyPr wrap="square" rtlCol="0">
              <a:spAutoFit/>
            </a:bodyPr>
            <a:lstStyle>
              <a:defPPr>
                <a:defRPr lang="zh-CN"/>
              </a:defPPr>
              <a:lvl1pPr>
                <a:defRPr sz="2800" b="1">
                  <a:solidFill>
                    <a:schemeClr val="bg1"/>
                  </a:solidFill>
                  <a:latin typeface="微软雅黑" panose="020B0503020204020204" pitchFamily="34" charset="-122"/>
                  <a:ea typeface="微软雅黑" panose="020B0503020204020204" pitchFamily="34" charset="-122"/>
                </a:defRPr>
              </a:lvl1pPr>
            </a:lstStyle>
            <a:p>
              <a:r>
                <a:rPr lang="en-US" altLang="zh-CN" dirty="0"/>
                <a:t>CATAL </a:t>
              </a:r>
              <a:r>
                <a:rPr lang="zh-CN" altLang="en-US" dirty="0"/>
                <a:t>实现模型构建</a:t>
              </a:r>
            </a:p>
          </p:txBody>
        </p:sp>
        <p:sp>
          <p:nvSpPr>
            <p:cNvPr id="27" name="椭圆 26">
              <a:extLst>
                <a:ext uri="{FF2B5EF4-FFF2-40B4-BE49-F238E27FC236}">
                  <a16:creationId xmlns:a16="http://schemas.microsoft.com/office/drawing/2014/main" id="{1CA03C7E-7FC6-4835-BA40-43EE12DAC8E3}"/>
                </a:ext>
              </a:extLst>
            </p:cNvPr>
            <p:cNvSpPr/>
            <p:nvPr/>
          </p:nvSpPr>
          <p:spPr>
            <a:xfrm>
              <a:off x="1152502" y="1580278"/>
              <a:ext cx="395049" cy="3950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0553A7"/>
                  </a:solidFill>
                  <a:latin typeface="Times New Roman" panose="02020603050405020304" pitchFamily="18" charset="0"/>
                  <a:cs typeface="Times New Roman" panose="02020603050405020304" pitchFamily="18" charset="0"/>
                </a:rPr>
                <a:t>1</a:t>
              </a:r>
              <a:endParaRPr lang="zh-CN" altLang="en-US" sz="3200" b="1" dirty="0">
                <a:solidFill>
                  <a:srgbClr val="0553A7"/>
                </a:solidFill>
                <a:latin typeface="Times New Roman" panose="02020603050405020304" pitchFamily="18" charset="0"/>
                <a:cs typeface="Times New Roman" panose="02020603050405020304" pitchFamily="18" charset="0"/>
              </a:endParaRPr>
            </a:p>
          </p:txBody>
        </p:sp>
        <p:sp>
          <p:nvSpPr>
            <p:cNvPr id="28" name="椭圆 27">
              <a:extLst>
                <a:ext uri="{FF2B5EF4-FFF2-40B4-BE49-F238E27FC236}">
                  <a16:creationId xmlns:a16="http://schemas.microsoft.com/office/drawing/2014/main" id="{74EAE87A-610B-4D3C-8D4F-6F23685E4D37}"/>
                </a:ext>
              </a:extLst>
            </p:cNvPr>
            <p:cNvSpPr/>
            <p:nvPr/>
          </p:nvSpPr>
          <p:spPr>
            <a:xfrm>
              <a:off x="1152501" y="2610241"/>
              <a:ext cx="395049" cy="3950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0553A7"/>
                  </a:solidFill>
                  <a:latin typeface="Times New Roman" panose="02020603050405020304" pitchFamily="18" charset="0"/>
                  <a:cs typeface="Times New Roman" panose="02020603050405020304" pitchFamily="18" charset="0"/>
                </a:rPr>
                <a:t>2</a:t>
              </a:r>
              <a:endParaRPr lang="zh-CN" altLang="en-US" sz="3200" b="1" dirty="0">
                <a:solidFill>
                  <a:srgbClr val="0553A7"/>
                </a:solidFill>
                <a:latin typeface="Times New Roman" panose="02020603050405020304" pitchFamily="18" charset="0"/>
                <a:cs typeface="Times New Roman" panose="02020603050405020304" pitchFamily="18" charset="0"/>
              </a:endParaRPr>
            </a:p>
          </p:txBody>
        </p:sp>
        <p:sp>
          <p:nvSpPr>
            <p:cNvPr id="29" name="椭圆 28">
              <a:extLst>
                <a:ext uri="{FF2B5EF4-FFF2-40B4-BE49-F238E27FC236}">
                  <a16:creationId xmlns:a16="http://schemas.microsoft.com/office/drawing/2014/main" id="{E02DD0C5-DFFF-4C64-A081-64EC33ED64E4}"/>
                </a:ext>
              </a:extLst>
            </p:cNvPr>
            <p:cNvSpPr/>
            <p:nvPr/>
          </p:nvSpPr>
          <p:spPr>
            <a:xfrm>
              <a:off x="1152501" y="3850597"/>
              <a:ext cx="395049" cy="3950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0553A7"/>
                  </a:solidFill>
                  <a:latin typeface="Times New Roman" panose="02020603050405020304" pitchFamily="18" charset="0"/>
                  <a:cs typeface="Times New Roman" panose="02020603050405020304" pitchFamily="18" charset="0"/>
                </a:rPr>
                <a:t>3</a:t>
              </a:r>
              <a:endParaRPr lang="zh-CN" altLang="en-US" sz="3200" b="1" dirty="0">
                <a:solidFill>
                  <a:srgbClr val="0553A7"/>
                </a:solidFill>
                <a:latin typeface="Times New Roman" panose="02020603050405020304" pitchFamily="18" charset="0"/>
                <a:cs typeface="Times New Roman" panose="02020603050405020304" pitchFamily="18" charset="0"/>
              </a:endParaRPr>
            </a:p>
          </p:txBody>
        </p:sp>
        <p:sp>
          <p:nvSpPr>
            <p:cNvPr id="30" name="椭圆 29">
              <a:extLst>
                <a:ext uri="{FF2B5EF4-FFF2-40B4-BE49-F238E27FC236}">
                  <a16:creationId xmlns:a16="http://schemas.microsoft.com/office/drawing/2014/main" id="{3DAE40A3-742A-40DB-980E-7877B49216EC}"/>
                </a:ext>
              </a:extLst>
            </p:cNvPr>
            <p:cNvSpPr/>
            <p:nvPr/>
          </p:nvSpPr>
          <p:spPr>
            <a:xfrm>
              <a:off x="1152501" y="5002204"/>
              <a:ext cx="395049" cy="3950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0553A7"/>
                  </a:solidFill>
                  <a:latin typeface="Times New Roman" panose="02020603050405020304" pitchFamily="18" charset="0"/>
                  <a:cs typeface="Times New Roman" panose="02020603050405020304" pitchFamily="18" charset="0"/>
                </a:rPr>
                <a:t>4</a:t>
              </a:r>
              <a:endParaRPr lang="zh-CN" altLang="en-US" sz="3200" b="1" dirty="0">
                <a:solidFill>
                  <a:srgbClr val="0553A7"/>
                </a:solidFill>
                <a:latin typeface="Times New Roman" panose="02020603050405020304" pitchFamily="18" charset="0"/>
                <a:cs typeface="Times New Roman" panose="02020603050405020304" pitchFamily="18" charset="0"/>
              </a:endParaRPr>
            </a:p>
          </p:txBody>
        </p:sp>
      </p:grpSp>
      <p:pic>
        <p:nvPicPr>
          <p:cNvPr id="42" name="图片 41">
            <a:extLst>
              <a:ext uri="{FF2B5EF4-FFF2-40B4-BE49-F238E27FC236}">
                <a16:creationId xmlns:a16="http://schemas.microsoft.com/office/drawing/2014/main" id="{A1AC606C-02BB-4127-ADCD-3D7676A3332E}"/>
              </a:ext>
            </a:extLst>
          </p:cNvPr>
          <p:cNvPicPr>
            <a:picLocks noChangeAspect="1"/>
          </p:cNvPicPr>
          <p:nvPr/>
        </p:nvPicPr>
        <p:blipFill rotWithShape="1">
          <a:blip r:embed="rId5"/>
          <a:srcRect r="88880"/>
          <a:stretch/>
        </p:blipFill>
        <p:spPr>
          <a:xfrm flipH="1">
            <a:off x="10380247" y="2502353"/>
            <a:ext cx="465012" cy="669205"/>
          </a:xfrm>
          <a:prstGeom prst="rect">
            <a:avLst/>
          </a:prstGeom>
        </p:spPr>
      </p:pic>
      <p:pic>
        <p:nvPicPr>
          <p:cNvPr id="43" name="图片 42">
            <a:extLst>
              <a:ext uri="{FF2B5EF4-FFF2-40B4-BE49-F238E27FC236}">
                <a16:creationId xmlns:a16="http://schemas.microsoft.com/office/drawing/2014/main" id="{1055315C-324F-4008-827C-E1234019F4C6}"/>
              </a:ext>
            </a:extLst>
          </p:cNvPr>
          <p:cNvPicPr>
            <a:picLocks noChangeAspect="1"/>
          </p:cNvPicPr>
          <p:nvPr/>
        </p:nvPicPr>
        <p:blipFill rotWithShape="1">
          <a:blip r:embed="rId5"/>
          <a:srcRect r="88880"/>
          <a:stretch/>
        </p:blipFill>
        <p:spPr>
          <a:xfrm>
            <a:off x="6822591" y="2502353"/>
            <a:ext cx="465012" cy="669205"/>
          </a:xfrm>
          <a:prstGeom prst="rect">
            <a:avLst/>
          </a:prstGeom>
        </p:spPr>
      </p:pic>
      <p:pic>
        <p:nvPicPr>
          <p:cNvPr id="51" name="图片 50">
            <a:extLst>
              <a:ext uri="{FF2B5EF4-FFF2-40B4-BE49-F238E27FC236}">
                <a16:creationId xmlns:a16="http://schemas.microsoft.com/office/drawing/2014/main" id="{182A0C63-9AFF-4060-9E17-F12DAB154CA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46196" y="248367"/>
            <a:ext cx="3298490" cy="549965"/>
          </a:xfrm>
          <a:prstGeom prst="rect">
            <a:avLst/>
          </a:prstGeom>
        </p:spPr>
      </p:pic>
    </p:spTree>
    <p:extLst>
      <p:ext uri="{BB962C8B-B14F-4D97-AF65-F5344CB8AC3E}">
        <p14:creationId xmlns:p14="http://schemas.microsoft.com/office/powerpoint/2010/main" val="338338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r>
              <a:rPr lang="zh-CN" altLang="en-US" sz="2400" b="1" dirty="0">
                <a:gradFill>
                  <a:gsLst>
                    <a:gs pos="0">
                      <a:srgbClr val="1E218C"/>
                    </a:gs>
                    <a:gs pos="100000">
                      <a:srgbClr val="2160B1"/>
                    </a:gs>
                  </a:gsLst>
                  <a:lin ang="6000000" scaled="0"/>
                </a:gradFill>
                <a:latin typeface="微软雅黑" panose="020B0503020204020204" pitchFamily="34" charset="-122"/>
                <a:ea typeface="微软雅黑" panose="020B0503020204020204" pitchFamily="34" charset="-122"/>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r>
              <a:rPr lang="en-US" altLang="zh-CN"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fld id="{91DEC45C-23F4-4E01-AC3A-7484B4151C3D}" type="slidenum">
              <a:rPr lang="zh-CN" altLang="en-US" smtClean="0"/>
              <a:t>3</a:t>
            </a:fld>
            <a:endParaRPr lang="zh-CN" altLang="en-US"/>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485137"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无人机初探 </a:t>
            </a:r>
            <a:r>
              <a:rPr lang="en-US" altLang="zh-CN" sz="2800" b="1" dirty="0">
                <a:latin typeface="微软雅黑" panose="020B0503020204020204" pitchFamily="34" charset="-122"/>
                <a:ea typeface="微软雅黑" panose="020B0503020204020204" pitchFamily="34" charset="-122"/>
              </a:rPr>
              <a:t>&amp; MATLAB</a:t>
            </a:r>
            <a:endParaRPr lang="zh-CN" altLang="en-US" sz="2800" b="1" dirty="0">
              <a:latin typeface="微软雅黑" panose="020B0503020204020204" pitchFamily="34" charset="-122"/>
              <a:ea typeface="微软雅黑" panose="020B0503020204020204" pitchFamily="34" charset="-122"/>
            </a:endParaRP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r>
              <a:rPr lang="en-US" altLang="zh-CN" sz="2400" b="1" dirty="0">
                <a:solidFill>
                  <a:srgbClr val="1E218C"/>
                </a:solidFill>
                <a:latin typeface="微软雅黑" panose="020B0503020204020204" pitchFamily="34" charset="-122"/>
                <a:ea typeface="微软雅黑" panose="020B0503020204020204" pitchFamily="34" charset="-122"/>
              </a:rPr>
              <a:t>1.1 </a:t>
            </a:r>
            <a:r>
              <a:rPr lang="zh-CN" altLang="en-US" sz="2400" b="1" dirty="0">
                <a:solidFill>
                  <a:srgbClr val="1E218C"/>
                </a:solidFill>
                <a:latin typeface="微软雅黑" panose="020B0503020204020204" pitchFamily="34" charset="-122"/>
                <a:ea typeface="微软雅黑" panose="020B0503020204020204" pitchFamily="34" charset="-122"/>
              </a:rPr>
              <a:t>无人机初探</a:t>
            </a: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sp>
        <p:nvSpPr>
          <p:cNvPr id="7" name="TextBox 8">
            <a:extLst>
              <a:ext uri="{FF2B5EF4-FFF2-40B4-BE49-F238E27FC236}">
                <a16:creationId xmlns:a16="http://schemas.microsoft.com/office/drawing/2014/main" id="{2729B5EF-FF7D-2A48-CC99-0D805B1ED430}"/>
              </a:ext>
            </a:extLst>
          </p:cNvPr>
          <p:cNvSpPr txBox="1">
            <a:spLocks noChangeArrowheads="1"/>
          </p:cNvSpPr>
          <p:nvPr/>
        </p:nvSpPr>
        <p:spPr bwMode="auto">
          <a:xfrm>
            <a:off x="1120126" y="1778304"/>
            <a:ext cx="9949523"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lvl="0" indent="457200">
              <a:defRPr/>
            </a:pPr>
            <a:r>
              <a:rPr lang="zh-CN" altLang="en-US" dirty="0"/>
              <a:t>无人机（</a:t>
            </a:r>
            <a:r>
              <a:rPr lang="en-US" altLang="zh-CN" dirty="0"/>
              <a:t>Unmanned Aerial Vehicle</a:t>
            </a:r>
            <a:r>
              <a:rPr lang="zh-CN" altLang="en-US" dirty="0"/>
              <a:t>，简称</a:t>
            </a:r>
            <a:r>
              <a:rPr lang="en-US" altLang="zh-CN" dirty="0"/>
              <a:t>UAV</a:t>
            </a:r>
            <a:r>
              <a:rPr lang="zh-CN" altLang="en-US" dirty="0"/>
              <a:t>）是一种没有人搭乘的飞行器，由遥控器、自动化设备或计算机程序进行控制。它通常由机身、附着在机身上的无人机设备以及遥控设备组成。</a:t>
            </a:r>
            <a:endParaRPr lang="en-US" altLang="zh-CN" b="0" i="0" dirty="0">
              <a:solidFill>
                <a:srgbClr val="333333"/>
              </a:solidFill>
              <a:effectLst/>
              <a:latin typeface="Microsoft Yahei" panose="020B0503020204020204" pitchFamily="34" charset="-122"/>
              <a:ea typeface="Microsoft Yahei" panose="020B0503020204020204" pitchFamily="34" charset="-122"/>
            </a:endParaRPr>
          </a:p>
        </p:txBody>
      </p:sp>
      <p:sp>
        <p:nvSpPr>
          <p:cNvPr id="14" name="TextBox 8">
            <a:extLst>
              <a:ext uri="{FF2B5EF4-FFF2-40B4-BE49-F238E27FC236}">
                <a16:creationId xmlns:a16="http://schemas.microsoft.com/office/drawing/2014/main" id="{53CE6CCB-FC2F-61A0-3C49-F2EBCC38109B}"/>
              </a:ext>
            </a:extLst>
          </p:cNvPr>
          <p:cNvSpPr txBox="1">
            <a:spLocks noChangeArrowheads="1"/>
          </p:cNvSpPr>
          <p:nvPr/>
        </p:nvSpPr>
        <p:spPr bwMode="auto">
          <a:xfrm>
            <a:off x="5589059" y="2906516"/>
            <a:ext cx="5573712" cy="29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indent="457200">
              <a:defRPr/>
            </a:pPr>
            <a:r>
              <a:rPr lang="zh-CN" altLang="en-US" dirty="0"/>
              <a:t>无人机通常包括飞行控制系统、导航系统、通信系统和传感器等。飞行控制系统通过接收遥控指令或自动驾驶程序来控制无人机的飞行。导航系统使用全球定位系统（</a:t>
            </a:r>
            <a:r>
              <a:rPr lang="en-US" altLang="zh-CN" dirty="0"/>
              <a:t>GPS</a:t>
            </a:r>
            <a:r>
              <a:rPr lang="zh-CN" altLang="en-US" dirty="0"/>
              <a:t>）等技术确定无人机的位置和航向。通信系统用于与地面站或其他无人机进行数据交换和指令传输。传感器包括相机、红外线传感器、高度计等，用于采集各种数据和环境信息。</a:t>
            </a:r>
            <a:endParaRPr lang="en-US" altLang="zh-CN" sz="1800" b="0" i="0" u="none" strike="noStrike" baseline="0" dirty="0">
              <a:latin typeface="Courier New" panose="02070309020205020404" pitchFamily="49" charset="0"/>
            </a:endParaRPr>
          </a:p>
        </p:txBody>
      </p:sp>
      <p:pic>
        <p:nvPicPr>
          <p:cNvPr id="9" name="图片 8">
            <a:extLst>
              <a:ext uri="{FF2B5EF4-FFF2-40B4-BE49-F238E27FC236}">
                <a16:creationId xmlns:a16="http://schemas.microsoft.com/office/drawing/2014/main" id="{92C499C8-A75A-E657-0266-9C9CD075D4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1143" y="3230625"/>
            <a:ext cx="3960479" cy="2641639"/>
          </a:xfrm>
          <a:prstGeom prst="rect">
            <a:avLst/>
          </a:prstGeom>
        </p:spPr>
      </p:pic>
    </p:spTree>
    <p:custDataLst>
      <p:tags r:id="rId1"/>
    </p:custDataLst>
    <p:extLst>
      <p:ext uri="{BB962C8B-B14F-4D97-AF65-F5344CB8AC3E}">
        <p14:creationId xmlns:p14="http://schemas.microsoft.com/office/powerpoint/2010/main" val="377934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r>
              <a:rPr lang="zh-CN" altLang="en-US" sz="2400" b="1" dirty="0">
                <a:gradFill>
                  <a:gsLst>
                    <a:gs pos="0">
                      <a:srgbClr val="1E218C"/>
                    </a:gs>
                    <a:gs pos="100000">
                      <a:srgbClr val="2160B1"/>
                    </a:gs>
                  </a:gsLst>
                  <a:lin ang="6000000" scaled="0"/>
                </a:gradFill>
                <a:latin typeface="微软雅黑" panose="020B0503020204020204" pitchFamily="34" charset="-122"/>
                <a:ea typeface="微软雅黑" panose="020B0503020204020204" pitchFamily="34" charset="-122"/>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r>
              <a:rPr lang="en-US" altLang="zh-CN"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fld id="{91DEC45C-23F4-4E01-AC3A-7484B4151C3D}" type="slidenum">
              <a:rPr lang="zh-CN" altLang="en-US" smtClean="0"/>
              <a:t>4</a:t>
            </a:fld>
            <a:endParaRPr lang="zh-CN" altLang="en-US"/>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485137"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无人机初探 </a:t>
            </a:r>
            <a:r>
              <a:rPr lang="en-US" altLang="zh-CN" sz="2800" b="1" dirty="0">
                <a:latin typeface="微软雅黑" panose="020B0503020204020204" pitchFamily="34" charset="-122"/>
                <a:ea typeface="微软雅黑" panose="020B0503020204020204" pitchFamily="34" charset="-122"/>
              </a:rPr>
              <a:t>&amp; MATLAB</a:t>
            </a:r>
            <a:endParaRPr lang="zh-CN" altLang="en-US" sz="2800" b="1" dirty="0">
              <a:latin typeface="微软雅黑" panose="020B0503020204020204" pitchFamily="34" charset="-122"/>
              <a:ea typeface="微软雅黑" panose="020B0503020204020204" pitchFamily="34" charset="-122"/>
            </a:endParaRP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r>
              <a:rPr lang="en-US" altLang="zh-CN" sz="2400" b="1" dirty="0">
                <a:solidFill>
                  <a:srgbClr val="1E218C"/>
                </a:solidFill>
                <a:latin typeface="微软雅黑" panose="020B0503020204020204" pitchFamily="34" charset="-122"/>
                <a:ea typeface="微软雅黑" panose="020B0503020204020204" pitchFamily="34" charset="-122"/>
              </a:rPr>
              <a:t>1.2 </a:t>
            </a:r>
            <a:r>
              <a:rPr lang="zh-CN" altLang="en-US" sz="2400" b="1" dirty="0">
                <a:solidFill>
                  <a:srgbClr val="1E218C"/>
                </a:solidFill>
                <a:latin typeface="微软雅黑" panose="020B0503020204020204" pitchFamily="34" charset="-122"/>
                <a:ea typeface="微软雅黑" panose="020B0503020204020204" pitchFamily="34" charset="-122"/>
              </a:rPr>
              <a:t>无人机特点，组成及应用</a:t>
            </a: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sp>
        <p:nvSpPr>
          <p:cNvPr id="7" name="TextBox 8">
            <a:extLst>
              <a:ext uri="{FF2B5EF4-FFF2-40B4-BE49-F238E27FC236}">
                <a16:creationId xmlns:a16="http://schemas.microsoft.com/office/drawing/2014/main" id="{2729B5EF-FF7D-2A48-CC99-0D805B1ED430}"/>
              </a:ext>
            </a:extLst>
          </p:cNvPr>
          <p:cNvSpPr txBox="1">
            <a:spLocks noChangeArrowheads="1"/>
          </p:cNvSpPr>
          <p:nvPr/>
        </p:nvSpPr>
        <p:spPr bwMode="auto">
          <a:xfrm>
            <a:off x="852641" y="1778351"/>
            <a:ext cx="9949523" cy="25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zh-CN" altLang="en-US" dirty="0"/>
              <a:t>       无人机的主要特点包括：</a:t>
            </a:r>
            <a:r>
              <a:rPr lang="en-US" altLang="zh-CN" dirty="0"/>
              <a:t>1.</a:t>
            </a:r>
            <a:r>
              <a:rPr lang="zh-CN" altLang="en-US" dirty="0"/>
              <a:t>无人驾驶 </a:t>
            </a:r>
            <a:r>
              <a:rPr lang="en-US" altLang="zh-CN" dirty="0"/>
              <a:t>2. </a:t>
            </a:r>
            <a:r>
              <a:rPr lang="zh-CN" altLang="en-US" dirty="0"/>
              <a:t>高灵活性 </a:t>
            </a:r>
            <a:r>
              <a:rPr lang="en-US" altLang="zh-CN" dirty="0"/>
              <a:t>3. </a:t>
            </a:r>
            <a:r>
              <a:rPr lang="zh-CN" altLang="en-US" dirty="0"/>
              <a:t>多功能性</a:t>
            </a:r>
            <a:r>
              <a:rPr lang="en-US" altLang="zh-CN" dirty="0"/>
              <a:t> 4. </a:t>
            </a:r>
            <a:r>
              <a:rPr lang="zh-CN" altLang="en-US" dirty="0"/>
              <a:t>便利的数据采集和传输 </a:t>
            </a:r>
            <a:r>
              <a:rPr lang="en-US" altLang="zh-CN" dirty="0"/>
              <a:t>5. </a:t>
            </a:r>
            <a:r>
              <a:rPr lang="zh-CN" altLang="en-US" dirty="0"/>
              <a:t>高效率和成本效益</a:t>
            </a:r>
            <a:endParaRPr lang="en-US" altLang="zh-CN" dirty="0"/>
          </a:p>
          <a:p>
            <a:r>
              <a:rPr lang="zh-CN" altLang="en-US" dirty="0"/>
              <a:t>       无人机主要部件包括以下几个方面：</a:t>
            </a:r>
            <a:r>
              <a:rPr lang="en-US" altLang="zh-CN" dirty="0"/>
              <a:t>1.</a:t>
            </a:r>
            <a:r>
              <a:rPr lang="zh-CN" altLang="en-US" dirty="0"/>
              <a:t>机身 </a:t>
            </a:r>
            <a:r>
              <a:rPr lang="en-US" altLang="zh-CN" dirty="0"/>
              <a:t>2.</a:t>
            </a:r>
            <a:r>
              <a:rPr lang="zh-CN" altLang="en-US" dirty="0"/>
              <a:t>电力系统 </a:t>
            </a:r>
            <a:r>
              <a:rPr lang="en-US" altLang="zh-CN" dirty="0"/>
              <a:t>3.</a:t>
            </a:r>
            <a:r>
              <a:rPr lang="zh-CN" altLang="en-US" dirty="0"/>
              <a:t>飞行控制系统 </a:t>
            </a:r>
            <a:r>
              <a:rPr lang="en-US" altLang="zh-CN" dirty="0"/>
              <a:t>4.</a:t>
            </a:r>
            <a:r>
              <a:rPr lang="zh-CN" altLang="en-US" dirty="0"/>
              <a:t>导航系统 </a:t>
            </a:r>
            <a:r>
              <a:rPr lang="en-US" altLang="zh-CN" dirty="0"/>
              <a:t>5.</a:t>
            </a:r>
            <a:r>
              <a:rPr lang="zh-CN" altLang="en-US" dirty="0"/>
              <a:t>传感器 </a:t>
            </a:r>
            <a:r>
              <a:rPr lang="en-US" altLang="zh-CN" dirty="0"/>
              <a:t>6.</a:t>
            </a:r>
            <a:r>
              <a:rPr lang="zh-CN" altLang="en-US" dirty="0"/>
              <a:t>通信系统 </a:t>
            </a:r>
            <a:r>
              <a:rPr lang="en-US" altLang="zh-CN" dirty="0"/>
              <a:t>7.</a:t>
            </a:r>
            <a:r>
              <a:rPr lang="zh-CN" altLang="en-US" dirty="0"/>
              <a:t>载荷系统 这些部件相互配合，形成了一个完整的无人机系统。它们共同工作，实现了无人机的飞行、控制和数据采集等功能。</a:t>
            </a:r>
            <a:endParaRPr lang="en-US" altLang="zh-CN" dirty="0"/>
          </a:p>
          <a:p>
            <a:pPr>
              <a:buFont typeface="+mj-lt"/>
              <a:buAutoNum type="arabicPeriod"/>
            </a:pPr>
            <a:endParaRPr lang="zh-CN" altLang="en-US" dirty="0"/>
          </a:p>
        </p:txBody>
      </p:sp>
      <p:sp>
        <p:nvSpPr>
          <p:cNvPr id="14" name="TextBox 8">
            <a:extLst>
              <a:ext uri="{FF2B5EF4-FFF2-40B4-BE49-F238E27FC236}">
                <a16:creationId xmlns:a16="http://schemas.microsoft.com/office/drawing/2014/main" id="{53CE6CCB-FC2F-61A0-3C49-F2EBCC38109B}"/>
              </a:ext>
            </a:extLst>
          </p:cNvPr>
          <p:cNvSpPr txBox="1">
            <a:spLocks noChangeArrowheads="1"/>
          </p:cNvSpPr>
          <p:nvPr/>
        </p:nvSpPr>
        <p:spPr bwMode="auto">
          <a:xfrm>
            <a:off x="852641" y="3938729"/>
            <a:ext cx="5578139" cy="213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indent="457200">
              <a:defRPr/>
            </a:pPr>
            <a:r>
              <a:rPr lang="zh-CN" altLang="en-US" dirty="0"/>
              <a:t>尽管无人机在多个领域有广泛的应用，但也存在一些挑战，如法规限制、隐私问题和空中交通管理等。随着技术的进步和相关政策的发展，无人机将继续发展和应用于更多的领域，推动科技的进步和社会的发展。</a:t>
            </a:r>
            <a:endParaRPr lang="en-US" altLang="zh-CN" sz="1800" b="0" i="0" u="none" strike="noStrike" baseline="0" dirty="0">
              <a:latin typeface="Courier New" panose="02070309020205020404" pitchFamily="49" charset="0"/>
            </a:endParaRPr>
          </a:p>
        </p:txBody>
      </p:sp>
      <p:pic>
        <p:nvPicPr>
          <p:cNvPr id="11" name="图片 10">
            <a:extLst>
              <a:ext uri="{FF2B5EF4-FFF2-40B4-BE49-F238E27FC236}">
                <a16:creationId xmlns:a16="http://schemas.microsoft.com/office/drawing/2014/main" id="{985EADD1-FE49-C3BE-F2C4-E958C4883A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3629" y="3650397"/>
            <a:ext cx="3958535" cy="2375121"/>
          </a:xfrm>
          <a:prstGeom prst="rect">
            <a:avLst/>
          </a:prstGeom>
        </p:spPr>
      </p:pic>
    </p:spTree>
    <p:custDataLst>
      <p:tags r:id="rId1"/>
    </p:custDataLst>
    <p:extLst>
      <p:ext uri="{BB962C8B-B14F-4D97-AF65-F5344CB8AC3E}">
        <p14:creationId xmlns:p14="http://schemas.microsoft.com/office/powerpoint/2010/main" val="72619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gradFill>
                  <a:gsLst>
                    <a:gs pos="0">
                      <a:srgbClr val="1E218C"/>
                    </a:gs>
                    <a:gs pos="100000">
                      <a:srgbClr val="2160B1"/>
                    </a:gs>
                  </a:gsLst>
                  <a:lin ang="6000000" scaled="0"/>
                </a:gradFill>
                <a:effectLst/>
                <a:uLnTx/>
                <a:uFillTx/>
                <a:latin typeface="微软雅黑" panose="020B0503020204020204" pitchFamily="34" charset="-122"/>
                <a:ea typeface="微软雅黑" panose="020B0503020204020204" pitchFamily="34" charset="-122"/>
                <a:cs typeface="+mn-cs"/>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C45C-23F4-4E01-AC3A-7484B4151C3D}" type="slidenum">
              <a:rPr kumimoji="0" lang="zh-CN" altLang="en-US" sz="1600" b="1" i="0" u="none" strike="noStrike" kern="1200" cap="none" spc="0" normalizeH="0" baseline="0" noProof="0" smtClean="0">
                <a:ln>
                  <a:noFill/>
                </a:ln>
                <a:solidFill>
                  <a:srgbClr val="205FB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600" b="1" i="0" u="none" strike="noStrike" kern="1200" cap="none" spc="0" normalizeH="0" baseline="0" noProof="0">
              <a:ln>
                <a:noFill/>
              </a:ln>
              <a:solidFill>
                <a:srgbClr val="205FB0"/>
              </a:solidFill>
              <a:effectLst/>
              <a:uLnTx/>
              <a:uFillTx/>
              <a:latin typeface="等线" panose="020F0502020204030204"/>
              <a:ea typeface="等线" panose="02010600030101010101" pitchFamily="2" charset="-122"/>
              <a:cs typeface="+mn-cs"/>
            </a:endParaRPr>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4851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无人机初探 </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&amp; MATLAB</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2.1 </a:t>
            </a:r>
            <a:r>
              <a:rPr lang="zh-CN" altLang="en-US" sz="2400" b="1" dirty="0">
                <a:solidFill>
                  <a:srgbClr val="1E218C"/>
                </a:solidFill>
                <a:latin typeface="微软雅黑" panose="020B0503020204020204" pitchFamily="34" charset="-122"/>
                <a:ea typeface="微软雅黑" panose="020B0503020204020204" pitchFamily="34" charset="-122"/>
              </a:rPr>
              <a:t>了解矩阵概念</a:t>
            </a:r>
            <a:endPar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endParaRP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sp>
        <p:nvSpPr>
          <p:cNvPr id="7" name="TextBox 8">
            <a:extLst>
              <a:ext uri="{FF2B5EF4-FFF2-40B4-BE49-F238E27FC236}">
                <a16:creationId xmlns:a16="http://schemas.microsoft.com/office/drawing/2014/main" id="{2729B5EF-FF7D-2A48-CC99-0D805B1ED430}"/>
              </a:ext>
            </a:extLst>
          </p:cNvPr>
          <p:cNvSpPr txBox="1">
            <a:spLocks noChangeArrowheads="1"/>
          </p:cNvSpPr>
          <p:nvPr/>
        </p:nvSpPr>
        <p:spPr bwMode="auto">
          <a:xfrm>
            <a:off x="1120126" y="1778304"/>
            <a:ext cx="9949523"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marL="0" marR="0" lvl="0" indent="457200" algn="just" defTabSz="914400" rtl="0" eaLnBrk="1" fontAlgn="auto" latinLnBrk="0" hangingPunct="1">
              <a:lnSpc>
                <a:spcPct val="150000"/>
              </a:lnSpc>
              <a:spcBef>
                <a:spcPct val="0"/>
              </a:spcBef>
              <a:spcAft>
                <a:spcPts val="0"/>
              </a:spcAft>
              <a:buClrTx/>
              <a:buSzTx/>
              <a:buFontTx/>
              <a:buNone/>
              <a:tabLst/>
              <a:defRPr/>
            </a:pPr>
            <a:r>
              <a:rPr kumimoji="0" lang="en-US" altLang="zh-CN" sz="1800" b="0" i="0" u="none" strike="noStrike" kern="1200" cap="none" spc="0" normalizeH="0" baseline="0" noProof="0" dirty="0">
                <a:ln>
                  <a:noFill/>
                </a:ln>
                <a:solidFill>
                  <a:srgbClr val="333333"/>
                </a:solidFill>
                <a:effectLst/>
                <a:uLnTx/>
                <a:uFillTx/>
                <a:latin typeface="Microsoft Yahei" panose="020B0503020204020204" pitchFamily="34" charset="-122"/>
                <a:ea typeface="Microsoft Yahei" panose="020B0503020204020204" pitchFamily="34" charset="-122"/>
              </a:rPr>
              <a:t>MATLAB</a:t>
            </a:r>
            <a:r>
              <a:rPr kumimoji="0" lang="zh-CN" altLang="en-US" sz="1800" b="0" i="0" u="none" strike="noStrike" kern="1200" cap="none" spc="0" normalizeH="0" baseline="0" noProof="0" dirty="0">
                <a:ln>
                  <a:noFill/>
                </a:ln>
                <a:solidFill>
                  <a:srgbClr val="333333"/>
                </a:solidFill>
                <a:effectLst/>
                <a:uLnTx/>
                <a:uFillTx/>
                <a:latin typeface="Microsoft Yahei" panose="020B0503020204020204" pitchFamily="34" charset="-122"/>
                <a:ea typeface="Microsoft Yahei" panose="020B0503020204020204" pitchFamily="34" charset="-122"/>
              </a:rPr>
              <a:t>主要应用矩阵计算。首先了解矩阵概念。</a:t>
            </a:r>
            <a:endParaRPr kumimoji="0" lang="en-US" altLang="zh-CN" sz="1800" b="0" i="0" u="none" strike="noStrike" kern="1200" cap="none" spc="0" normalizeH="0" baseline="0" noProof="0" dirty="0">
              <a:ln>
                <a:noFill/>
              </a:ln>
              <a:solidFill>
                <a:srgbClr val="333333"/>
              </a:solidFill>
              <a:effectLst/>
              <a:uLnTx/>
              <a:uFillTx/>
              <a:latin typeface="Microsoft Yahei" panose="020B0503020204020204" pitchFamily="34" charset="-122"/>
              <a:ea typeface="Microsoft Yahei" panose="020B0503020204020204" pitchFamily="34" charset="-122"/>
            </a:endParaRPr>
          </a:p>
          <a:p>
            <a:r>
              <a:rPr lang="zh-CN" altLang="en-US" dirty="0"/>
              <a:t>       矩阵（</a:t>
            </a:r>
            <a:r>
              <a:rPr lang="en-US" altLang="zh-CN" dirty="0"/>
              <a:t>Matrix</a:t>
            </a:r>
            <a:r>
              <a:rPr lang="zh-CN" altLang="en-US" dirty="0"/>
              <a:t>）是由数个元素按照规定的形式排列在若干行和若干列中组成的二维数组。矩阵在数学和计算机科学中被广泛应用，可以表示和处理多种类型的数据。</a:t>
            </a:r>
          </a:p>
        </p:txBody>
      </p:sp>
      <p:pic>
        <p:nvPicPr>
          <p:cNvPr id="9" name="图片 8">
            <a:extLst>
              <a:ext uri="{FF2B5EF4-FFF2-40B4-BE49-F238E27FC236}">
                <a16:creationId xmlns:a16="http://schemas.microsoft.com/office/drawing/2014/main" id="{2A218AB8-E1F8-F533-83E0-6430A6DE74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641" y="3099947"/>
            <a:ext cx="4123544" cy="3092658"/>
          </a:xfrm>
          <a:prstGeom prst="rect">
            <a:avLst/>
          </a:prstGeom>
        </p:spPr>
      </p:pic>
      <p:sp>
        <p:nvSpPr>
          <p:cNvPr id="10" name="TextBox 8">
            <a:extLst>
              <a:ext uri="{FF2B5EF4-FFF2-40B4-BE49-F238E27FC236}">
                <a16:creationId xmlns:a16="http://schemas.microsoft.com/office/drawing/2014/main" id="{4DD4FF63-283F-9016-7FFC-142861DA86D0}"/>
              </a:ext>
            </a:extLst>
          </p:cNvPr>
          <p:cNvSpPr txBox="1">
            <a:spLocks noChangeArrowheads="1"/>
          </p:cNvSpPr>
          <p:nvPr/>
        </p:nvSpPr>
        <p:spPr bwMode="auto">
          <a:xfrm>
            <a:off x="5495937" y="3163402"/>
            <a:ext cx="5573712" cy="29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indent="457200">
              <a:defRPr/>
            </a:pPr>
            <a:r>
              <a:rPr lang="zh-CN" altLang="en-US" dirty="0"/>
              <a:t>我们在老师的引导下，进行了简单的矩阵运算，了解了方阵（</a:t>
            </a:r>
            <a:r>
              <a:rPr lang="en-US" altLang="zh-CN" dirty="0"/>
              <a:t>Square Matrix</a:t>
            </a:r>
            <a:r>
              <a:rPr lang="zh-CN" altLang="en-US" dirty="0"/>
              <a:t>）：行数等于列数的矩阵称为方阵。方阵具有特殊的性质，如可逆性等。</a:t>
            </a:r>
            <a:endParaRPr lang="en-US" altLang="zh-CN" dirty="0"/>
          </a:p>
          <a:p>
            <a:pPr indent="457200">
              <a:defRPr/>
            </a:pPr>
            <a:r>
              <a:rPr lang="zh-CN" altLang="en-US" dirty="0"/>
              <a:t>矩阵在线性代数、概率论、统计学、机器学习等领域中扮演着重要的角色。它们提供了一种有效的方式来表示和操作多维数据，为问题的建模和求解提供了便利。</a:t>
            </a:r>
            <a:endParaRPr lang="en-US" altLang="zh-CN" sz="1800" b="0" i="0" u="none" strike="noStrike" baseline="0" dirty="0">
              <a:latin typeface="Courier New" panose="02070309020205020404" pitchFamily="49" charset="0"/>
            </a:endParaRPr>
          </a:p>
        </p:txBody>
      </p:sp>
    </p:spTree>
    <p:custDataLst>
      <p:tags r:id="rId1"/>
    </p:custDataLst>
    <p:extLst>
      <p:ext uri="{BB962C8B-B14F-4D97-AF65-F5344CB8AC3E}">
        <p14:creationId xmlns:p14="http://schemas.microsoft.com/office/powerpoint/2010/main" val="419042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r>
              <a:rPr lang="zh-CN" altLang="en-US" sz="2400" b="1" dirty="0">
                <a:gradFill>
                  <a:gsLst>
                    <a:gs pos="0">
                      <a:srgbClr val="1E218C"/>
                    </a:gs>
                    <a:gs pos="100000">
                      <a:srgbClr val="2160B1"/>
                    </a:gs>
                  </a:gsLst>
                  <a:lin ang="6000000" scaled="0"/>
                </a:gradFill>
                <a:latin typeface="微软雅黑" panose="020B0503020204020204" pitchFamily="34" charset="-122"/>
                <a:ea typeface="微软雅黑" panose="020B0503020204020204" pitchFamily="34" charset="-122"/>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r>
              <a:rPr lang="en-US" altLang="zh-CN"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fld id="{91DEC45C-23F4-4E01-AC3A-7484B4151C3D}" type="slidenum">
              <a:rPr lang="zh-CN" altLang="en-US" smtClean="0"/>
              <a:t>6</a:t>
            </a:fld>
            <a:endParaRPr lang="zh-CN" altLang="en-US"/>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485137"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无人机初探 </a:t>
            </a:r>
            <a:r>
              <a:rPr lang="en-US" altLang="zh-CN" sz="2800" b="1" dirty="0">
                <a:latin typeface="微软雅黑" panose="020B0503020204020204" pitchFamily="34" charset="-122"/>
                <a:ea typeface="微软雅黑" panose="020B0503020204020204" pitchFamily="34" charset="-122"/>
              </a:rPr>
              <a:t>&amp; MATLAB</a:t>
            </a:r>
            <a:endParaRPr lang="zh-CN" altLang="en-US" sz="2800" b="1" dirty="0">
              <a:latin typeface="微软雅黑" panose="020B0503020204020204" pitchFamily="34" charset="-122"/>
              <a:ea typeface="微软雅黑" panose="020B0503020204020204" pitchFamily="34" charset="-122"/>
            </a:endParaRP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r>
              <a:rPr lang="en-US" altLang="zh-CN" sz="2400" b="1" dirty="0">
                <a:solidFill>
                  <a:srgbClr val="1E218C"/>
                </a:solidFill>
                <a:latin typeface="微软雅黑" panose="020B0503020204020204" pitchFamily="34" charset="-122"/>
                <a:ea typeface="微软雅黑" panose="020B0503020204020204" pitchFamily="34" charset="-122"/>
              </a:rPr>
              <a:t>2.2 </a:t>
            </a:r>
            <a:r>
              <a:rPr lang="zh-CN" altLang="en-US" sz="2400" b="1" dirty="0">
                <a:solidFill>
                  <a:srgbClr val="1E218C"/>
                </a:solidFill>
                <a:latin typeface="微软雅黑" panose="020B0503020204020204" pitchFamily="34" charset="-122"/>
                <a:ea typeface="微软雅黑" panose="020B0503020204020204" pitchFamily="34" charset="-122"/>
              </a:rPr>
              <a:t>学习使用</a:t>
            </a:r>
            <a:r>
              <a:rPr lang="en-US" altLang="zh-CN" sz="2400" b="1" dirty="0" err="1">
                <a:solidFill>
                  <a:srgbClr val="1E218C"/>
                </a:solidFill>
                <a:latin typeface="微软雅黑" panose="020B0503020204020204" pitchFamily="34" charset="-122"/>
                <a:ea typeface="微软雅黑" panose="020B0503020204020204" pitchFamily="34" charset="-122"/>
              </a:rPr>
              <a:t>Matlab</a:t>
            </a:r>
            <a:endParaRPr lang="zh-CN" altLang="en-US" sz="2400" b="1" dirty="0">
              <a:solidFill>
                <a:srgbClr val="1E218C"/>
              </a:solidFill>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sp>
        <p:nvSpPr>
          <p:cNvPr id="7" name="TextBox 8">
            <a:extLst>
              <a:ext uri="{FF2B5EF4-FFF2-40B4-BE49-F238E27FC236}">
                <a16:creationId xmlns:a16="http://schemas.microsoft.com/office/drawing/2014/main" id="{2729B5EF-FF7D-2A48-CC99-0D805B1ED430}"/>
              </a:ext>
            </a:extLst>
          </p:cNvPr>
          <p:cNvSpPr txBox="1">
            <a:spLocks noChangeArrowheads="1"/>
          </p:cNvSpPr>
          <p:nvPr/>
        </p:nvSpPr>
        <p:spPr bwMode="auto">
          <a:xfrm>
            <a:off x="1120126" y="1778304"/>
            <a:ext cx="9949523" cy="17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lvl="0" indent="457200">
              <a:defRPr/>
            </a:pPr>
            <a:r>
              <a:rPr lang="en-US" altLang="zh-CN" dirty="0"/>
              <a:t>MATLAB</a:t>
            </a:r>
            <a:r>
              <a:rPr lang="zh-CN" altLang="en-US" dirty="0"/>
              <a:t>是一个功能强大、易学易用的数值计算和科学编程语言，广泛应用于工程、科学和数学领域。它的矩阵操作、函数库、可视化和编程环境等特点使其成为许多专业人士的首选工具。</a:t>
            </a:r>
            <a:endParaRPr lang="en-US" altLang="zh-CN" dirty="0"/>
          </a:p>
          <a:p>
            <a:pPr lvl="0" indent="457200">
              <a:defRPr/>
            </a:pPr>
            <a:r>
              <a:rPr lang="zh-CN" altLang="en-US" dirty="0">
                <a:solidFill>
                  <a:prstClr val="black"/>
                </a:solidFill>
              </a:rPr>
              <a:t>第一节课，我们学习了</a:t>
            </a:r>
            <a:r>
              <a:rPr lang="en-US" altLang="zh-CN" dirty="0">
                <a:solidFill>
                  <a:prstClr val="black"/>
                </a:solidFill>
              </a:rPr>
              <a:t>MATLAB</a:t>
            </a:r>
            <a:r>
              <a:rPr lang="zh-CN" altLang="en-US" dirty="0">
                <a:solidFill>
                  <a:prstClr val="black"/>
                </a:solidFill>
              </a:rPr>
              <a:t>软件的主要使用方法。学习使用了例如语句变量赋值加减乘除，</a:t>
            </a:r>
            <a:r>
              <a:rPr lang="zh-CN" altLang="en-US" b="0" i="0" dirty="0">
                <a:solidFill>
                  <a:srgbClr val="333333"/>
                </a:solidFill>
                <a:effectLst/>
                <a:latin typeface="Microsoft Yahei" panose="020B0503020204020204" pitchFamily="34" charset="-122"/>
                <a:ea typeface="Microsoft Yahei" panose="020B0503020204020204" pitchFamily="34" charset="-122"/>
              </a:rPr>
              <a:t>分号（</a:t>
            </a:r>
            <a:r>
              <a:rPr lang="en-US" altLang="zh-CN" b="0" i="0" dirty="0">
                <a:solidFill>
                  <a:srgbClr val="333333"/>
                </a:solidFill>
                <a:effectLst/>
                <a:latin typeface="Microsoft Yahei" panose="020B0503020204020204" pitchFamily="34" charset="-122"/>
                <a:ea typeface="Microsoft Yahei" panose="020B0503020204020204" pitchFamily="34" charset="-122"/>
              </a:rPr>
              <a:t>;</a:t>
            </a:r>
            <a:r>
              <a:rPr lang="zh-CN" altLang="en-US" b="0" i="0" dirty="0">
                <a:solidFill>
                  <a:srgbClr val="333333"/>
                </a:solidFill>
                <a:effectLst/>
                <a:latin typeface="Microsoft Yahei" panose="020B0503020204020204" pitchFamily="34" charset="-122"/>
                <a:ea typeface="Microsoft Yahei" panose="020B0503020204020204" pitchFamily="34" charset="-122"/>
              </a:rPr>
              <a:t>）表示语句结束等</a:t>
            </a:r>
            <a:r>
              <a:rPr lang="en-US" altLang="zh-CN" b="0" u="none" strike="noStrike" dirty="0">
                <a:effectLst/>
                <a:latin typeface="Microsoft YaHei" panose="020B0503020204020204" pitchFamily="34" charset="-122"/>
                <a:ea typeface="Microsoft YaHei" panose="020B0503020204020204" pitchFamily="34" charset="-122"/>
              </a:rPr>
              <a:t>MATLAB</a:t>
            </a:r>
            <a:r>
              <a:rPr lang="zh-CN" altLang="en-US" b="0" i="0" dirty="0">
                <a:solidFill>
                  <a:srgbClr val="333333"/>
                </a:solidFill>
                <a:effectLst/>
                <a:latin typeface="Microsoft Yahei" panose="020B0503020204020204" pitchFamily="34" charset="-122"/>
                <a:ea typeface="Microsoft Yahei" panose="020B0503020204020204" pitchFamily="34" charset="-122"/>
              </a:rPr>
              <a:t>语法。</a:t>
            </a:r>
            <a:endParaRPr lang="en-US" altLang="zh-CN" b="0" i="0" dirty="0">
              <a:solidFill>
                <a:srgbClr val="333333"/>
              </a:solidFill>
              <a:effectLst/>
              <a:latin typeface="Microsoft Yahei" panose="020B0503020204020204" pitchFamily="34" charset="-122"/>
              <a:ea typeface="Microsoft Yahei" panose="020B0503020204020204" pitchFamily="34" charset="-122"/>
            </a:endParaRPr>
          </a:p>
        </p:txBody>
      </p:sp>
      <p:pic>
        <p:nvPicPr>
          <p:cNvPr id="13" name="图片 12">
            <a:extLst>
              <a:ext uri="{FF2B5EF4-FFF2-40B4-BE49-F238E27FC236}">
                <a16:creationId xmlns:a16="http://schemas.microsoft.com/office/drawing/2014/main" id="{A2CE9B1D-6860-DD1A-AB73-5689DD0741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519" y="3634243"/>
            <a:ext cx="5648863" cy="2439564"/>
          </a:xfrm>
          <a:prstGeom prst="rect">
            <a:avLst/>
          </a:prstGeom>
        </p:spPr>
      </p:pic>
      <p:sp>
        <p:nvSpPr>
          <p:cNvPr id="14" name="TextBox 8">
            <a:extLst>
              <a:ext uri="{FF2B5EF4-FFF2-40B4-BE49-F238E27FC236}">
                <a16:creationId xmlns:a16="http://schemas.microsoft.com/office/drawing/2014/main" id="{53CE6CCB-FC2F-61A0-3C49-F2EBCC38109B}"/>
              </a:ext>
            </a:extLst>
          </p:cNvPr>
          <p:cNvSpPr txBox="1">
            <a:spLocks noChangeArrowheads="1"/>
          </p:cNvSpPr>
          <p:nvPr/>
        </p:nvSpPr>
        <p:spPr bwMode="auto">
          <a:xfrm>
            <a:off x="7300208" y="3604921"/>
            <a:ext cx="4197247" cy="21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indent="457200">
              <a:defRPr/>
            </a:pPr>
            <a:r>
              <a:rPr lang="zh-CN" altLang="en-US" b="0" i="0" dirty="0">
                <a:solidFill>
                  <a:srgbClr val="333333"/>
                </a:solidFill>
                <a:effectLst/>
                <a:latin typeface="Microsoft Yahei" panose="020B0503020204020204" pitchFamily="34" charset="-122"/>
                <a:ea typeface="Microsoft Yahei" panose="020B0503020204020204" pitchFamily="34" charset="-122"/>
              </a:rPr>
              <a:t>左侧是代码示例。</a:t>
            </a:r>
            <a:r>
              <a:rPr lang="zh-CN" altLang="en-US" dirty="0">
                <a:solidFill>
                  <a:srgbClr val="333333"/>
                </a:solidFill>
                <a:latin typeface="Microsoft Yahei" panose="020B0503020204020204" pitchFamily="34" charset="-122"/>
                <a:ea typeface="Microsoft Yahei" panose="020B0503020204020204" pitchFamily="34" charset="-122"/>
              </a:rPr>
              <a:t>主要包括了一些</a:t>
            </a:r>
            <a:r>
              <a:rPr lang="zh-CN" altLang="en-US" dirty="0">
                <a:solidFill>
                  <a:srgbClr val="228B22"/>
                </a:solidFill>
                <a:latin typeface="Courier New" panose="02070309020205020404" pitchFamily="49" charset="0"/>
                <a:ea typeface="Microsoft Yahei" panose="020B0503020204020204" pitchFamily="34" charset="-122"/>
              </a:rPr>
              <a:t>无人机位置与</a:t>
            </a:r>
            <a:r>
              <a:rPr lang="en-US" altLang="zh-CN" dirty="0" err="1">
                <a:solidFill>
                  <a:srgbClr val="228B22"/>
                </a:solidFill>
                <a:latin typeface="Courier New" panose="02070309020205020404" pitchFamily="49" charset="0"/>
                <a:ea typeface="Microsoft Yahei" panose="020B0503020204020204" pitchFamily="34" charset="-122"/>
              </a:rPr>
              <a:t>Matlab</a:t>
            </a:r>
            <a:r>
              <a:rPr lang="zh-CN" altLang="en-US" dirty="0">
                <a:solidFill>
                  <a:srgbClr val="228B22"/>
                </a:solidFill>
                <a:latin typeface="Courier New" panose="02070309020205020404" pitchFamily="49" charset="0"/>
                <a:ea typeface="Microsoft Yahei" panose="020B0503020204020204" pitchFamily="34" charset="-122"/>
              </a:rPr>
              <a:t>函数。</a:t>
            </a:r>
            <a:endParaRPr lang="en-US" altLang="zh-CN" dirty="0">
              <a:solidFill>
                <a:srgbClr val="228B22"/>
              </a:solidFill>
              <a:latin typeface="Courier New" panose="02070309020205020404" pitchFamily="49" charset="0"/>
              <a:ea typeface="Microsoft Yahei" panose="020B0503020204020204" pitchFamily="34" charset="-122"/>
            </a:endParaRPr>
          </a:p>
          <a:p>
            <a:pPr indent="457200">
              <a:defRPr/>
            </a:pPr>
            <a:r>
              <a:rPr lang="zh-CN" altLang="en-US" sz="1800" b="0" i="0" u="none" strike="noStrike" baseline="0" dirty="0">
                <a:latin typeface="Courier New" panose="02070309020205020404" pitchFamily="49" charset="0"/>
              </a:rPr>
              <a:t>随后练习使用</a:t>
            </a:r>
            <a:r>
              <a:rPr lang="en-US" altLang="zh-CN" sz="1800" b="0" i="0" u="none" strike="noStrike" baseline="0" dirty="0">
                <a:latin typeface="Courier New" panose="02070309020205020404" pitchFamily="49" charset="0"/>
              </a:rPr>
              <a:t>For</a:t>
            </a:r>
            <a:r>
              <a:rPr lang="zh-CN" altLang="en-US" sz="1800" b="0" i="0" u="none" strike="noStrike" baseline="0" dirty="0">
                <a:latin typeface="Courier New" panose="02070309020205020404" pitchFamily="49" charset="0"/>
              </a:rPr>
              <a:t>循环结构实现无人机坐标转换及显示路径的方法。最后得到图像。</a:t>
            </a:r>
            <a:endParaRPr lang="en-US" altLang="zh-CN" sz="1800" b="0" i="0" u="none" strike="noStrike" baseline="0" dirty="0">
              <a:latin typeface="Courier New" panose="02070309020205020404" pitchFamily="49" charset="0"/>
            </a:endParaRPr>
          </a:p>
        </p:txBody>
      </p:sp>
    </p:spTree>
    <p:custDataLst>
      <p:tags r:id="rId1"/>
    </p:custDataLst>
    <p:extLst>
      <p:ext uri="{BB962C8B-B14F-4D97-AF65-F5344CB8AC3E}">
        <p14:creationId xmlns:p14="http://schemas.microsoft.com/office/powerpoint/2010/main" val="22577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gradFill>
                  <a:gsLst>
                    <a:gs pos="0">
                      <a:srgbClr val="1E218C"/>
                    </a:gs>
                    <a:gs pos="100000">
                      <a:srgbClr val="2160B1"/>
                    </a:gs>
                  </a:gsLst>
                  <a:lin ang="6000000" scaled="0"/>
                </a:gradFill>
                <a:effectLst/>
                <a:uLnTx/>
                <a:uFillTx/>
                <a:latin typeface="微软雅黑" panose="020B0503020204020204" pitchFamily="34" charset="-122"/>
                <a:ea typeface="微软雅黑" panose="020B0503020204020204" pitchFamily="34" charset="-122"/>
                <a:cs typeface="+mn-cs"/>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C45C-23F4-4E01-AC3A-7484B4151C3D}" type="slidenum">
              <a:rPr kumimoji="0" lang="zh-CN" altLang="en-US" sz="1600" b="1" i="0" u="none" strike="noStrike" kern="1200" cap="none" spc="0" normalizeH="0" baseline="0" noProof="0" smtClean="0">
                <a:ln>
                  <a:noFill/>
                </a:ln>
                <a:solidFill>
                  <a:srgbClr val="205FB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600" b="1" i="0" u="none" strike="noStrike" kern="1200" cap="none" spc="0" normalizeH="0" baseline="0" noProof="0">
              <a:ln>
                <a:noFill/>
              </a:ln>
              <a:solidFill>
                <a:srgbClr val="205FB0"/>
              </a:solidFill>
              <a:effectLst/>
              <a:uLnTx/>
              <a:uFillTx/>
              <a:latin typeface="等线" panose="020F0502020204030204"/>
              <a:ea typeface="等线" panose="02010600030101010101" pitchFamily="2" charset="-122"/>
              <a:cs typeface="+mn-cs"/>
            </a:endParaRPr>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193289"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无人机初探 </a:t>
            </a:r>
            <a:r>
              <a:rPr lang="en-US" altLang="zh-CN" sz="2800" b="1" dirty="0">
                <a:latin typeface="微软雅黑" panose="020B0503020204020204" pitchFamily="34" charset="-122"/>
                <a:ea typeface="微软雅黑" panose="020B0503020204020204" pitchFamily="34" charset="-122"/>
              </a:rPr>
              <a:t>&amp; MATLAB</a:t>
            </a:r>
            <a:endParaRPr lang="zh-CN" altLang="en-US" sz="2800" b="1" dirty="0">
              <a:latin typeface="微软雅黑" panose="020B0503020204020204" pitchFamily="34" charset="-122"/>
              <a:ea typeface="微软雅黑" panose="020B0503020204020204" pitchFamily="34" charset="-122"/>
            </a:endParaRP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rgbClr val="1E218C"/>
                </a:solidFill>
                <a:latin typeface="微软雅黑" panose="020B0503020204020204" pitchFamily="34" charset="-122"/>
                <a:ea typeface="微软雅黑" panose="020B0503020204020204" pitchFamily="34" charset="-122"/>
              </a:rPr>
              <a:t>2</a:t>
            </a: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.3 </a:t>
            </a:r>
            <a:r>
              <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结果展示</a:t>
            </a: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pic>
        <p:nvPicPr>
          <p:cNvPr id="10" name="图片 9">
            <a:extLst>
              <a:ext uri="{FF2B5EF4-FFF2-40B4-BE49-F238E27FC236}">
                <a16:creationId xmlns:a16="http://schemas.microsoft.com/office/drawing/2014/main" id="{D6A5801E-38CF-4A53-15AC-E0A025CD14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642" y="2863122"/>
            <a:ext cx="3552156" cy="2918903"/>
          </a:xfrm>
          <a:prstGeom prst="rect">
            <a:avLst/>
          </a:prstGeom>
        </p:spPr>
      </p:pic>
      <p:pic>
        <p:nvPicPr>
          <p:cNvPr id="12" name="图片 11">
            <a:extLst>
              <a:ext uri="{FF2B5EF4-FFF2-40B4-BE49-F238E27FC236}">
                <a16:creationId xmlns:a16="http://schemas.microsoft.com/office/drawing/2014/main" id="{E36FF224-847D-7D2D-B08F-6792A95635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8473" y="2863122"/>
            <a:ext cx="3313245" cy="2997473"/>
          </a:xfrm>
          <a:prstGeom prst="rect">
            <a:avLst/>
          </a:prstGeom>
        </p:spPr>
      </p:pic>
      <p:pic>
        <p:nvPicPr>
          <p:cNvPr id="14" name="图片 13">
            <a:extLst>
              <a:ext uri="{FF2B5EF4-FFF2-40B4-BE49-F238E27FC236}">
                <a16:creationId xmlns:a16="http://schemas.microsoft.com/office/drawing/2014/main" id="{9B08E7A9-DF0C-6B99-AF3D-E0E9F0FAFD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6503" y="2863122"/>
            <a:ext cx="3313245" cy="2934852"/>
          </a:xfrm>
          <a:prstGeom prst="rect">
            <a:avLst/>
          </a:prstGeom>
        </p:spPr>
      </p:pic>
      <p:sp>
        <p:nvSpPr>
          <p:cNvPr id="16" name="TextBox 8">
            <a:extLst>
              <a:ext uri="{FF2B5EF4-FFF2-40B4-BE49-F238E27FC236}">
                <a16:creationId xmlns:a16="http://schemas.microsoft.com/office/drawing/2014/main" id="{FC85816F-788C-99CF-79A8-A881801DFF2D}"/>
              </a:ext>
            </a:extLst>
          </p:cNvPr>
          <p:cNvSpPr txBox="1">
            <a:spLocks noChangeArrowheads="1"/>
          </p:cNvSpPr>
          <p:nvPr/>
        </p:nvSpPr>
        <p:spPr bwMode="auto">
          <a:xfrm>
            <a:off x="1120126" y="1778304"/>
            <a:ext cx="9949523"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lvl="0" indent="457200">
              <a:defRPr/>
            </a:pPr>
            <a:r>
              <a:rPr lang="zh-CN" altLang="en-US" b="0" i="0" dirty="0">
                <a:solidFill>
                  <a:srgbClr val="333333"/>
                </a:solidFill>
                <a:effectLst/>
                <a:latin typeface="Microsoft Yahei" panose="020B0503020204020204" pitchFamily="34" charset="-122"/>
                <a:ea typeface="Microsoft Yahei" panose="020B0503020204020204" pitchFamily="34" charset="-122"/>
              </a:rPr>
              <a:t>我们主要实现了对于无人机飞行姿态转换的可视化处理。</a:t>
            </a:r>
            <a:r>
              <a:rPr lang="zh-CN" altLang="en-US" dirty="0">
                <a:solidFill>
                  <a:srgbClr val="333333"/>
                </a:solidFill>
                <a:latin typeface="Microsoft Yahei" panose="020B0503020204020204" pitchFamily="34" charset="-122"/>
                <a:ea typeface="Microsoft Yahei" panose="020B0503020204020204" pitchFamily="34" charset="-122"/>
              </a:rPr>
              <a:t>结果也同时证明了</a:t>
            </a:r>
            <a:r>
              <a:rPr lang="en-US" altLang="zh-CN" dirty="0">
                <a:solidFill>
                  <a:srgbClr val="333333"/>
                </a:solidFill>
                <a:latin typeface="Microsoft Yahei" panose="020B0503020204020204" pitchFamily="34" charset="-122"/>
                <a:ea typeface="Microsoft Yahei" panose="020B0503020204020204" pitchFamily="34" charset="-122"/>
              </a:rPr>
              <a:t>MATLAB</a:t>
            </a:r>
            <a:r>
              <a:rPr lang="zh-CN" altLang="en-US" dirty="0">
                <a:solidFill>
                  <a:srgbClr val="333333"/>
                </a:solidFill>
                <a:latin typeface="Microsoft Yahei" panose="020B0503020204020204" pitchFamily="34" charset="-122"/>
                <a:ea typeface="Microsoft Yahei" panose="020B0503020204020204" pitchFamily="34" charset="-122"/>
              </a:rPr>
              <a:t>在数据处理的卓越能力并且能够实际应用于无人机传感器传输结果的数据处理。</a:t>
            </a:r>
            <a:endParaRPr lang="en-US" altLang="zh-CN" b="0" i="0" dirty="0">
              <a:solidFill>
                <a:srgbClr val="333333"/>
              </a:solidFill>
              <a:effectLst/>
              <a:latin typeface="Microsoft Yahei" panose="020B0503020204020204" pitchFamily="34" charset="-122"/>
              <a:ea typeface="Microsoft Yahei" panose="020B0503020204020204" pitchFamily="34" charset="-122"/>
            </a:endParaRPr>
          </a:p>
        </p:txBody>
      </p:sp>
    </p:spTree>
    <p:custDataLst>
      <p:tags r:id="rId1"/>
    </p:custDataLst>
    <p:extLst>
      <p:ext uri="{BB962C8B-B14F-4D97-AF65-F5344CB8AC3E}">
        <p14:creationId xmlns:p14="http://schemas.microsoft.com/office/powerpoint/2010/main" val="36984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gradFill>
                  <a:gsLst>
                    <a:gs pos="0">
                      <a:srgbClr val="1E218C"/>
                    </a:gs>
                    <a:gs pos="100000">
                      <a:srgbClr val="2160B1"/>
                    </a:gs>
                  </a:gsLst>
                  <a:lin ang="6000000" scaled="0"/>
                </a:gradFill>
                <a:effectLst/>
                <a:uLnTx/>
                <a:uFillTx/>
                <a:latin typeface="微软雅黑" panose="020B0503020204020204" pitchFamily="34" charset="-122"/>
                <a:ea typeface="微软雅黑" panose="020B0503020204020204" pitchFamily="34" charset="-122"/>
                <a:cs typeface="+mn-cs"/>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C45C-23F4-4E01-AC3A-7484B4151C3D}" type="slidenum">
              <a:rPr kumimoji="0" lang="zh-CN" altLang="en-US" sz="1600" b="1" i="0" u="none" strike="noStrike" kern="1200" cap="none" spc="0" normalizeH="0" baseline="0" noProof="0" smtClean="0">
                <a:ln>
                  <a:noFill/>
                </a:ln>
                <a:solidFill>
                  <a:srgbClr val="205FB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600" b="1" i="0" u="none" strike="noStrike" kern="1200" cap="none" spc="0" normalizeH="0" baseline="0" noProof="0">
              <a:ln>
                <a:noFill/>
              </a:ln>
              <a:solidFill>
                <a:srgbClr val="205FB0"/>
              </a:solidFill>
              <a:effectLst/>
              <a:uLnTx/>
              <a:uFillTx/>
              <a:latin typeface="等线" panose="020F0502020204030204"/>
              <a:ea typeface="等线" panose="02010600030101010101" pitchFamily="2" charset="-122"/>
              <a:cs typeface="+mn-cs"/>
            </a:endParaRPr>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342577"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无人机初探 </a:t>
            </a:r>
            <a:r>
              <a:rPr lang="en-US" altLang="zh-CN" sz="2800" b="1" dirty="0">
                <a:latin typeface="微软雅黑" panose="020B0503020204020204" pitchFamily="34" charset="-122"/>
                <a:ea typeface="微软雅黑" panose="020B0503020204020204" pitchFamily="34" charset="-122"/>
              </a:rPr>
              <a:t>&amp; MATLAB</a:t>
            </a:r>
            <a:endParaRPr lang="zh-CN" altLang="en-US" sz="2800" b="1" dirty="0">
              <a:latin typeface="微软雅黑" panose="020B0503020204020204" pitchFamily="34" charset="-122"/>
              <a:ea typeface="微软雅黑" panose="020B0503020204020204" pitchFamily="34" charset="-122"/>
            </a:endParaRP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solidFill>
                  <a:srgbClr val="1E218C"/>
                </a:solidFill>
                <a:latin typeface="微软雅黑" panose="020B0503020204020204" pitchFamily="34" charset="-122"/>
                <a:ea typeface="微软雅黑" panose="020B0503020204020204" pitchFamily="34" charset="-122"/>
              </a:rPr>
              <a:t>2</a:t>
            </a: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.4 </a:t>
            </a:r>
            <a:r>
              <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扩展探究 </a:t>
            </a: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灰狼算法</a:t>
            </a: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sp>
        <p:nvSpPr>
          <p:cNvPr id="16" name="TextBox 8">
            <a:extLst>
              <a:ext uri="{FF2B5EF4-FFF2-40B4-BE49-F238E27FC236}">
                <a16:creationId xmlns:a16="http://schemas.microsoft.com/office/drawing/2014/main" id="{FC85816F-788C-99CF-79A8-A881801DFF2D}"/>
              </a:ext>
            </a:extLst>
          </p:cNvPr>
          <p:cNvSpPr txBox="1">
            <a:spLocks noChangeArrowheads="1"/>
          </p:cNvSpPr>
          <p:nvPr/>
        </p:nvSpPr>
        <p:spPr bwMode="auto">
          <a:xfrm>
            <a:off x="1120126" y="1778304"/>
            <a:ext cx="9949523"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marL="0" marR="0" lvl="0" indent="457200" algn="just" defTabSz="914400" rtl="0" eaLnBrk="1" fontAlgn="auto" latinLnBrk="0" hangingPunct="1">
              <a:lnSpc>
                <a:spcPct val="150000"/>
              </a:lnSpc>
              <a:spcBef>
                <a:spcPct val="0"/>
              </a:spcBef>
              <a:spcAft>
                <a:spcPts val="0"/>
              </a:spcAft>
              <a:buClrTx/>
              <a:buSzTx/>
              <a:buFontTx/>
              <a:buNone/>
              <a:tabLst/>
              <a:defRPr/>
            </a:pPr>
            <a:r>
              <a:rPr lang="zh-CN" altLang="en-US" dirty="0"/>
              <a:t>灰狼算法是一种基于灰狼群体行为的优化算法，通过模仿灰狼的搜索、跟踪和围捕行为来解决优化问题。它具有较强的全局搜索能力和灵活性，在各种类型的优化问题中都表现出良好的性能。我们课后进行了讨论，基本了解了其原理。</a:t>
            </a:r>
            <a:endParaRPr kumimoji="0" lang="en-US" altLang="zh-CN" sz="1800" b="0" i="0" u="none" strike="noStrike" kern="1200" cap="none" spc="0" normalizeH="0" baseline="0" noProof="0" dirty="0">
              <a:ln>
                <a:noFill/>
              </a:ln>
              <a:solidFill>
                <a:srgbClr val="333333"/>
              </a:solidFill>
              <a:effectLst/>
              <a:uLnTx/>
              <a:uFillTx/>
              <a:latin typeface="Microsoft Yahei" panose="020B0503020204020204" pitchFamily="34" charset="-122"/>
              <a:ea typeface="Microsoft Yahei" panose="020B0503020204020204" pitchFamily="34" charset="-122"/>
            </a:endParaRPr>
          </a:p>
        </p:txBody>
      </p:sp>
      <p:pic>
        <p:nvPicPr>
          <p:cNvPr id="8" name="图片 7">
            <a:extLst>
              <a:ext uri="{FF2B5EF4-FFF2-40B4-BE49-F238E27FC236}">
                <a16:creationId xmlns:a16="http://schemas.microsoft.com/office/drawing/2014/main" id="{E3FB1085-9806-B4DF-1357-0E1BB53456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46" y="3223402"/>
            <a:ext cx="5336819" cy="2329155"/>
          </a:xfrm>
          <a:prstGeom prst="rect">
            <a:avLst/>
          </a:prstGeom>
        </p:spPr>
      </p:pic>
      <p:pic>
        <p:nvPicPr>
          <p:cNvPr id="11" name="图片 10">
            <a:extLst>
              <a:ext uri="{FF2B5EF4-FFF2-40B4-BE49-F238E27FC236}">
                <a16:creationId xmlns:a16="http://schemas.microsoft.com/office/drawing/2014/main" id="{5D101A63-01CC-0708-00F8-7AD88FCBC7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8015" y="2688279"/>
            <a:ext cx="3700724" cy="3668071"/>
          </a:xfrm>
          <a:prstGeom prst="rect">
            <a:avLst/>
          </a:prstGeom>
        </p:spPr>
      </p:pic>
    </p:spTree>
    <p:custDataLst>
      <p:tags r:id="rId1"/>
    </p:custDataLst>
    <p:extLst>
      <p:ext uri="{BB962C8B-B14F-4D97-AF65-F5344CB8AC3E}">
        <p14:creationId xmlns:p14="http://schemas.microsoft.com/office/powerpoint/2010/main" val="376477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9DA13F0D-7107-49E8-B49A-0EB95A5FA722}"/>
              </a:ext>
            </a:extLst>
          </p:cNvPr>
          <p:cNvGrpSpPr/>
          <p:nvPr/>
        </p:nvGrpSpPr>
        <p:grpSpPr>
          <a:xfrm flipH="1">
            <a:off x="0" y="367114"/>
            <a:ext cx="1123905" cy="651651"/>
            <a:chOff x="1650104" y="431801"/>
            <a:chExt cx="10541896" cy="5881450"/>
          </a:xfrm>
        </p:grpSpPr>
        <p:sp>
          <p:nvSpPr>
            <p:cNvPr id="23" name="矩形 4">
              <a:extLst>
                <a:ext uri="{FF2B5EF4-FFF2-40B4-BE49-F238E27FC236}">
                  <a16:creationId xmlns:a16="http://schemas.microsoft.com/office/drawing/2014/main" id="{60256D27-353A-4F66-92EB-9D552249BF3D}"/>
                </a:ext>
              </a:extLst>
            </p:cNvPr>
            <p:cNvSpPr/>
            <p:nvPr/>
          </p:nvSpPr>
          <p:spPr>
            <a:xfrm>
              <a:off x="2329746" y="431801"/>
              <a:ext cx="9862254" cy="58814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gs>
                <a:gs pos="0">
                  <a:srgbClr val="2160B1">
                    <a:alpha val="7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57BAFFF9-11E5-44A9-8455-BB399BBE840A}"/>
                </a:ext>
              </a:extLst>
            </p:cNvPr>
            <p:cNvSpPr/>
            <p:nvPr/>
          </p:nvSpPr>
          <p:spPr>
            <a:xfrm>
              <a:off x="1650104" y="457201"/>
              <a:ext cx="10516922" cy="5856050"/>
            </a:xfrm>
            <a:custGeom>
              <a:avLst/>
              <a:gdLst>
                <a:gd name="connsiteX0" fmla="*/ 0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0 w 10305143"/>
                <a:gd name="connsiteY4" fmla="*/ 0 h 5856050"/>
                <a:gd name="connsiteX0" fmla="*/ 943429 w 10305143"/>
                <a:gd name="connsiteY0" fmla="*/ 0 h 5856050"/>
                <a:gd name="connsiteX1" fmla="*/ 10305143 w 10305143"/>
                <a:gd name="connsiteY1" fmla="*/ 0 h 5856050"/>
                <a:gd name="connsiteX2" fmla="*/ 10305143 w 10305143"/>
                <a:gd name="connsiteY2" fmla="*/ 5856050 h 5856050"/>
                <a:gd name="connsiteX3" fmla="*/ 0 w 10305143"/>
                <a:gd name="connsiteY3" fmla="*/ 5856050 h 5856050"/>
                <a:gd name="connsiteX4" fmla="*/ 943429 w 10305143"/>
                <a:gd name="connsiteY4" fmla="*/ 0 h 585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143" h="5856050">
                  <a:moveTo>
                    <a:pt x="943429" y="0"/>
                  </a:moveTo>
                  <a:lnTo>
                    <a:pt x="10305143" y="0"/>
                  </a:lnTo>
                  <a:lnTo>
                    <a:pt x="10305143" y="5856050"/>
                  </a:lnTo>
                  <a:lnTo>
                    <a:pt x="0" y="5856050"/>
                  </a:lnTo>
                  <a:lnTo>
                    <a:pt x="943429" y="0"/>
                  </a:lnTo>
                  <a:close/>
                </a:path>
              </a:pathLst>
            </a:custGeom>
            <a:gradFill>
              <a:gsLst>
                <a:gs pos="100000">
                  <a:srgbClr val="1E218C">
                    <a:alpha val="36000"/>
                  </a:srgbClr>
                </a:gs>
                <a:gs pos="0">
                  <a:srgbClr val="2160B1">
                    <a:alpha val="43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图片 1">
            <a:extLst>
              <a:ext uri="{FF2B5EF4-FFF2-40B4-BE49-F238E27FC236}">
                <a16:creationId xmlns:a16="http://schemas.microsoft.com/office/drawing/2014/main" id="{413F4314-E492-4367-A2A3-476F93A1697E}"/>
              </a:ext>
            </a:extLst>
          </p:cNvPr>
          <p:cNvPicPr>
            <a:picLocks noChangeAspect="1"/>
          </p:cNvPicPr>
          <p:nvPr/>
        </p:nvPicPr>
        <p:blipFill rotWithShape="1">
          <a:blip r:embed="rId3"/>
          <a:srcRect l="14801" t="48658" r="58383" b="39419"/>
          <a:stretch/>
        </p:blipFill>
        <p:spPr>
          <a:xfrm>
            <a:off x="-36513" y="395871"/>
            <a:ext cx="1139032" cy="622894"/>
          </a:xfrm>
          <a:prstGeom prst="rect">
            <a:avLst/>
          </a:prstGeom>
        </p:spPr>
      </p:pic>
      <p:cxnSp>
        <p:nvCxnSpPr>
          <p:cNvPr id="15" name="直接连接符 14">
            <a:extLst>
              <a:ext uri="{FF2B5EF4-FFF2-40B4-BE49-F238E27FC236}">
                <a16:creationId xmlns:a16="http://schemas.microsoft.com/office/drawing/2014/main" id="{92A66973-C183-4AF8-971B-EA7D060C301E}"/>
              </a:ext>
            </a:extLst>
          </p:cNvPr>
          <p:cNvCxnSpPr/>
          <p:nvPr/>
        </p:nvCxnSpPr>
        <p:spPr>
          <a:xfrm>
            <a:off x="-3176" y="6224343"/>
            <a:ext cx="121951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26B512A-9E69-48B5-B425-D55F8EE8C3FB}"/>
              </a:ext>
            </a:extLst>
          </p:cNvPr>
          <p:cNvSpPr txBox="1"/>
          <p:nvPr/>
        </p:nvSpPr>
        <p:spPr>
          <a:xfrm>
            <a:off x="-3176" y="-523785"/>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gradFill>
                  <a:gsLst>
                    <a:gs pos="0">
                      <a:srgbClr val="1E218C"/>
                    </a:gs>
                    <a:gs pos="100000">
                      <a:srgbClr val="2160B1"/>
                    </a:gs>
                  </a:gsLst>
                  <a:lin ang="6000000" scaled="0"/>
                </a:gradFill>
                <a:effectLst/>
                <a:uLnTx/>
                <a:uFillTx/>
                <a:latin typeface="微软雅黑" panose="020B0503020204020204" pitchFamily="34" charset="-122"/>
                <a:ea typeface="微软雅黑" panose="020B0503020204020204" pitchFamily="34" charset="-122"/>
                <a:cs typeface="+mn-cs"/>
              </a:rPr>
              <a:t>内容样式</a:t>
            </a:r>
          </a:p>
        </p:txBody>
      </p:sp>
      <p:pic>
        <p:nvPicPr>
          <p:cNvPr id="3" name="图片 2">
            <a:extLst>
              <a:ext uri="{FF2B5EF4-FFF2-40B4-BE49-F238E27FC236}">
                <a16:creationId xmlns:a16="http://schemas.microsoft.com/office/drawing/2014/main" id="{F509A81C-0DAA-479E-9D5E-5377B9AA19EC}"/>
              </a:ext>
            </a:extLst>
          </p:cNvPr>
          <p:cNvPicPr>
            <a:picLocks noChangeAspect="1"/>
          </p:cNvPicPr>
          <p:nvPr/>
        </p:nvPicPr>
        <p:blipFill rotWithShape="1">
          <a:blip r:embed="rId4"/>
          <a:srcRect r="41821" b="47826"/>
          <a:stretch/>
        </p:blipFill>
        <p:spPr>
          <a:xfrm>
            <a:off x="59903" y="428117"/>
            <a:ext cx="1009616" cy="569567"/>
          </a:xfrm>
          <a:prstGeom prst="rect">
            <a:avLst/>
          </a:prstGeom>
        </p:spPr>
      </p:pic>
      <p:sp>
        <p:nvSpPr>
          <p:cNvPr id="4" name="文本框 3">
            <a:extLst>
              <a:ext uri="{FF2B5EF4-FFF2-40B4-BE49-F238E27FC236}">
                <a16:creationId xmlns:a16="http://schemas.microsoft.com/office/drawing/2014/main" id="{2F0A0011-7D18-495C-B131-FA14C6EF10E4}"/>
              </a:ext>
            </a:extLst>
          </p:cNvPr>
          <p:cNvSpPr txBox="1"/>
          <p:nvPr/>
        </p:nvSpPr>
        <p:spPr>
          <a:xfrm>
            <a:off x="519267" y="395871"/>
            <a:ext cx="66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solidFill>
                  <a:prstClr val="white"/>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2</a:t>
            </a:r>
            <a:endParaRPr kumimoji="0" lang="zh-CN"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 name="灯片编号占位符 5">
            <a:extLst>
              <a:ext uri="{FF2B5EF4-FFF2-40B4-BE49-F238E27FC236}">
                <a16:creationId xmlns:a16="http://schemas.microsoft.com/office/drawing/2014/main" id="{165BBA57-E244-4D03-A091-7D832216CA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C45C-23F4-4E01-AC3A-7484B4151C3D}" type="slidenum">
              <a:rPr kumimoji="0" lang="zh-CN" altLang="en-US" sz="1600" b="1" i="0" u="none" strike="noStrike" kern="1200" cap="none" spc="0" normalizeH="0" baseline="0" noProof="0" smtClean="0">
                <a:ln>
                  <a:noFill/>
                </a:ln>
                <a:solidFill>
                  <a:srgbClr val="205FB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600" b="1" i="0" u="none" strike="noStrike" kern="1200" cap="none" spc="0" normalizeH="0" baseline="0" noProof="0">
              <a:ln>
                <a:noFill/>
              </a:ln>
              <a:solidFill>
                <a:srgbClr val="205FB0"/>
              </a:solidFill>
              <a:effectLst/>
              <a:uLnTx/>
              <a:uFillTx/>
              <a:latin typeface="等线" panose="020F0502020204030204"/>
              <a:ea typeface="等线" panose="02010600030101010101" pitchFamily="2" charset="-122"/>
              <a:cs typeface="+mn-cs"/>
            </a:endParaRPr>
          </a:p>
        </p:txBody>
      </p:sp>
      <p:sp>
        <p:nvSpPr>
          <p:cNvPr id="22" name="文本框 21">
            <a:extLst>
              <a:ext uri="{FF2B5EF4-FFF2-40B4-BE49-F238E27FC236}">
                <a16:creationId xmlns:a16="http://schemas.microsoft.com/office/drawing/2014/main" id="{1C6BA07F-6835-4CBB-8FA5-A70E0328416A}"/>
              </a:ext>
            </a:extLst>
          </p:cNvPr>
          <p:cNvSpPr txBox="1"/>
          <p:nvPr/>
        </p:nvSpPr>
        <p:spPr>
          <a:xfrm>
            <a:off x="1181144" y="428117"/>
            <a:ext cx="4155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solidFill>
                <a:latin typeface="微软雅黑" panose="020B0503020204020204" pitchFamily="34" charset="-122"/>
                <a:ea typeface="微软雅黑" panose="020B0503020204020204" pitchFamily="34" charset="-122"/>
              </a:rPr>
              <a:t>CATIA </a:t>
            </a:r>
            <a:r>
              <a:rPr lang="zh-CN" altLang="en-US" sz="2800" b="1" dirty="0">
                <a:solidFill>
                  <a:prstClr val="black"/>
                </a:solidFill>
                <a:latin typeface="微软雅黑" panose="020B0503020204020204" pitchFamily="34" charset="-122"/>
                <a:ea typeface="微软雅黑" panose="020B0503020204020204" pitchFamily="34" charset="-122"/>
              </a:rPr>
              <a:t>实现模型构建</a:t>
            </a:r>
            <a:endPar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a:extLst>
              <a:ext uri="{FF2B5EF4-FFF2-40B4-BE49-F238E27FC236}">
                <a16:creationId xmlns:a16="http://schemas.microsoft.com/office/drawing/2014/main" id="{41372B2D-B0EA-471C-B874-E71A2436B7DE}"/>
              </a:ext>
            </a:extLst>
          </p:cNvPr>
          <p:cNvGrpSpPr/>
          <p:nvPr/>
        </p:nvGrpSpPr>
        <p:grpSpPr>
          <a:xfrm>
            <a:off x="7637613" y="445823"/>
            <a:ext cx="3525158" cy="572942"/>
            <a:chOff x="258164" y="247134"/>
            <a:chExt cx="3525158" cy="572942"/>
          </a:xfrm>
        </p:grpSpPr>
        <p:pic>
          <p:nvPicPr>
            <p:cNvPr id="27" name="图片 26">
              <a:extLst>
                <a:ext uri="{FF2B5EF4-FFF2-40B4-BE49-F238E27FC236}">
                  <a16:creationId xmlns:a16="http://schemas.microsoft.com/office/drawing/2014/main" id="{F2E6871A-EA6A-4A2A-9515-9CD9F5AEA8FD}"/>
                </a:ext>
              </a:extLst>
            </p:cNvPr>
            <p:cNvPicPr>
              <a:picLocks noChangeAspect="1"/>
            </p:cNvPicPr>
            <p:nvPr/>
          </p:nvPicPr>
          <p:blipFill rotWithShape="1">
            <a:blip r:embed="rId5">
              <a:extLst>
                <a:ext uri="{28A0092B-C50C-407E-A947-70E740481C1C}">
                  <a14:useLocalDpi xmlns:a14="http://schemas.microsoft.com/office/drawing/2010/main" val="0"/>
                </a:ext>
              </a:extLst>
            </a:blip>
            <a:srcRect l="17856"/>
            <a:stretch/>
          </p:blipFill>
          <p:spPr>
            <a:xfrm>
              <a:off x="993248" y="253762"/>
              <a:ext cx="2790074" cy="566314"/>
            </a:xfrm>
            <a:prstGeom prst="rect">
              <a:avLst/>
            </a:prstGeom>
          </p:spPr>
        </p:pic>
        <p:pic>
          <p:nvPicPr>
            <p:cNvPr id="28" name="图片 27">
              <a:extLst>
                <a:ext uri="{FF2B5EF4-FFF2-40B4-BE49-F238E27FC236}">
                  <a16:creationId xmlns:a16="http://schemas.microsoft.com/office/drawing/2014/main" id="{B87CAE37-B56B-4849-B4B7-F27A6ED327EE}"/>
                </a:ext>
              </a:extLst>
            </p:cNvPr>
            <p:cNvPicPr>
              <a:picLocks noChangeAspect="1"/>
            </p:cNvPicPr>
            <p:nvPr/>
          </p:nvPicPr>
          <p:blipFill rotWithShape="1">
            <a:blip r:embed="rId5">
              <a:extLst>
                <a:ext uri="{28A0092B-C50C-407E-A947-70E740481C1C}">
                  <a14:useLocalDpi xmlns:a14="http://schemas.microsoft.com/office/drawing/2010/main" val="0"/>
                </a:ext>
              </a:extLst>
            </a:blip>
            <a:srcRect l="-92" r="82107"/>
            <a:stretch/>
          </p:blipFill>
          <p:spPr>
            <a:xfrm>
              <a:off x="258164" y="247134"/>
              <a:ext cx="610860" cy="566314"/>
            </a:xfrm>
            <a:prstGeom prst="rect">
              <a:avLst/>
            </a:prstGeom>
          </p:spPr>
        </p:pic>
      </p:grpSp>
      <p:sp>
        <p:nvSpPr>
          <p:cNvPr id="30" name="文本框 29">
            <a:extLst>
              <a:ext uri="{FF2B5EF4-FFF2-40B4-BE49-F238E27FC236}">
                <a16:creationId xmlns:a16="http://schemas.microsoft.com/office/drawing/2014/main" id="{53ECB86A-10DC-4FAC-AB6E-83FDF1EB1BE9}"/>
              </a:ext>
            </a:extLst>
          </p:cNvPr>
          <p:cNvSpPr txBox="1"/>
          <p:nvPr/>
        </p:nvSpPr>
        <p:spPr>
          <a:xfrm>
            <a:off x="852641" y="1207805"/>
            <a:ext cx="481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1.1 </a:t>
            </a:r>
            <a:r>
              <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rPr>
              <a:t>学习使用</a:t>
            </a:r>
            <a:r>
              <a:rPr lang="en-US" altLang="zh-CN" sz="2400" b="1" dirty="0">
                <a:solidFill>
                  <a:srgbClr val="1E218C"/>
                </a:solidFill>
                <a:latin typeface="微软雅黑" panose="020B0503020204020204" pitchFamily="34" charset="-122"/>
                <a:ea typeface="微软雅黑" panose="020B0503020204020204" pitchFamily="34" charset="-122"/>
              </a:rPr>
              <a:t>CATIA</a:t>
            </a:r>
            <a:endParaRPr kumimoji="0" lang="zh-CN" altLang="en-US" sz="2400" b="1" i="0" u="none" strike="noStrike" kern="1200" cap="none" spc="0" normalizeH="0" baseline="0" noProof="0" dirty="0">
              <a:ln>
                <a:noFill/>
              </a:ln>
              <a:solidFill>
                <a:srgbClr val="1E218C"/>
              </a:solidFill>
              <a:effectLst/>
              <a:uLnTx/>
              <a:uFillTx/>
              <a:latin typeface="微软雅黑" panose="020B0503020204020204" pitchFamily="34" charset="-122"/>
              <a:ea typeface="微软雅黑" panose="020B0503020204020204" pitchFamily="34" charset="-122"/>
              <a:cs typeface="+mn-cs"/>
            </a:endParaRPr>
          </a:p>
        </p:txBody>
      </p:sp>
      <p:pic>
        <p:nvPicPr>
          <p:cNvPr id="18" name="图片 17">
            <a:extLst>
              <a:ext uri="{FF2B5EF4-FFF2-40B4-BE49-F238E27FC236}">
                <a16:creationId xmlns:a16="http://schemas.microsoft.com/office/drawing/2014/main" id="{F7C0F6C4-B860-4DD3-BAE4-9FE1A45C3E1E}"/>
              </a:ext>
            </a:extLst>
          </p:cNvPr>
          <p:cNvPicPr>
            <a:picLocks noChangeAspect="1"/>
          </p:cNvPicPr>
          <p:nvPr/>
        </p:nvPicPr>
        <p:blipFill>
          <a:blip r:embed="rId6"/>
          <a:stretch>
            <a:fillRect/>
          </a:stretch>
        </p:blipFill>
        <p:spPr>
          <a:xfrm>
            <a:off x="523876" y="6229027"/>
            <a:ext cx="3017782" cy="499915"/>
          </a:xfrm>
          <a:prstGeom prst="rect">
            <a:avLst/>
          </a:prstGeom>
        </p:spPr>
      </p:pic>
      <p:sp>
        <p:nvSpPr>
          <p:cNvPr id="7" name="TextBox 8">
            <a:extLst>
              <a:ext uri="{FF2B5EF4-FFF2-40B4-BE49-F238E27FC236}">
                <a16:creationId xmlns:a16="http://schemas.microsoft.com/office/drawing/2014/main" id="{2729B5EF-FF7D-2A48-CC99-0D805B1ED430}"/>
              </a:ext>
            </a:extLst>
          </p:cNvPr>
          <p:cNvSpPr txBox="1">
            <a:spLocks noChangeArrowheads="1"/>
          </p:cNvSpPr>
          <p:nvPr/>
        </p:nvSpPr>
        <p:spPr bwMode="auto">
          <a:xfrm>
            <a:off x="1120126" y="1778304"/>
            <a:ext cx="9949523"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marL="0" marR="0" lvl="0" indent="457200" algn="just" defTabSz="914400" rtl="0" eaLnBrk="1" fontAlgn="auto" latinLnBrk="0" hangingPunct="1">
              <a:lnSpc>
                <a:spcPct val="150000"/>
              </a:lnSpc>
              <a:spcBef>
                <a:spcPct val="0"/>
              </a:spcBef>
              <a:spcAft>
                <a:spcPts val="0"/>
              </a:spcAft>
              <a:buClrTx/>
              <a:buSzTx/>
              <a:buFontTx/>
              <a:buNone/>
              <a:tabLst/>
              <a:defRPr/>
            </a:pPr>
            <a:r>
              <a:rPr lang="en-US" altLang="zh-CN" dirty="0"/>
              <a:t>CATIA</a:t>
            </a:r>
            <a:r>
              <a:rPr lang="zh-CN" altLang="en-US" dirty="0"/>
              <a:t>是一款领先的三维计算机辅助设计软件，具有强大的建模、分析和协同设计功能。</a:t>
            </a:r>
            <a:endParaRPr lang="en-US" altLang="zh-CN" dirty="0"/>
          </a:p>
          <a:p>
            <a:pPr marL="0" marR="0" lvl="0" indent="457200" algn="just" defTabSz="914400" rtl="0" eaLnBrk="1" fontAlgn="auto" latinLnBrk="0" hangingPunct="1">
              <a:lnSpc>
                <a:spcPct val="150000"/>
              </a:lnSpc>
              <a:spcBef>
                <a:spcPct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首先学习基本的软件使用方法并学习构造一些简单的小零件进行熟悉操作。</a:t>
            </a:r>
          </a:p>
        </p:txBody>
      </p:sp>
      <p:pic>
        <p:nvPicPr>
          <p:cNvPr id="13" name="图片 12">
            <a:extLst>
              <a:ext uri="{FF2B5EF4-FFF2-40B4-BE49-F238E27FC236}">
                <a16:creationId xmlns:a16="http://schemas.microsoft.com/office/drawing/2014/main" id="{507EFF38-0D98-D9BD-13F5-820C8CA0F2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2596" y="2935218"/>
            <a:ext cx="4823312" cy="2569921"/>
          </a:xfrm>
          <a:prstGeom prst="rect">
            <a:avLst/>
          </a:prstGeom>
        </p:spPr>
      </p:pic>
      <p:sp>
        <p:nvSpPr>
          <p:cNvPr id="14" name="TextBox 8">
            <a:extLst>
              <a:ext uri="{FF2B5EF4-FFF2-40B4-BE49-F238E27FC236}">
                <a16:creationId xmlns:a16="http://schemas.microsoft.com/office/drawing/2014/main" id="{31669A81-ECF3-1D07-9F53-4FE6B88556C6}"/>
              </a:ext>
            </a:extLst>
          </p:cNvPr>
          <p:cNvSpPr txBox="1">
            <a:spLocks noChangeArrowheads="1"/>
          </p:cNvSpPr>
          <p:nvPr/>
        </p:nvSpPr>
        <p:spPr bwMode="auto">
          <a:xfrm>
            <a:off x="6575009" y="2912843"/>
            <a:ext cx="4071181" cy="25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50000"/>
              </a:lnSpc>
              <a:spcBef>
                <a:spcPct val="0"/>
              </a:spcBef>
              <a:buFontTx/>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pPr marL="0" marR="0" lvl="0" indent="457200" algn="just" defTabSz="914400" rtl="0" eaLnBrk="1" fontAlgn="auto" latinLnBrk="0" hangingPunct="1">
              <a:lnSpc>
                <a:spcPct val="150000"/>
              </a:lnSpc>
              <a:spcBef>
                <a:spcPct val="0"/>
              </a:spcBef>
              <a:spcAft>
                <a:spcPts val="0"/>
              </a:spcAft>
              <a:buClrTx/>
              <a:buSzTx/>
              <a:buFontTx/>
              <a:buNone/>
              <a:tabLst/>
              <a:defRPr/>
            </a:pPr>
            <a:r>
              <a:rPr lang="en-US" altLang="zh-CN" dirty="0"/>
              <a:t>CATIA</a:t>
            </a:r>
            <a:r>
              <a:rPr lang="zh-CN" altLang="en-US" dirty="0"/>
              <a:t>提供了强大而全面的工具，可设计、建模和分析复杂的三维几何形状。它支持多种建模技术，包括实体建模、曲面建模等，可以满足各种设计要求。我们通过生成逼真的渲染图像和动画，以便更好地展示设计。</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58945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10.xml><?xml version="1.0" encoding="utf-8"?>
<p:tagLst xmlns:a="http://schemas.openxmlformats.org/drawingml/2006/main" xmlns:r="http://schemas.openxmlformats.org/officeDocument/2006/relationships" xmlns:p="http://schemas.openxmlformats.org/presentationml/2006/main">
  <p:tag name="ISLIDE.ICON" val="#21568;"/>
</p:tagLst>
</file>

<file path=ppt/tags/tag11.xml><?xml version="1.0" encoding="utf-8"?>
<p:tagLst xmlns:a="http://schemas.openxmlformats.org/drawingml/2006/main" xmlns:r="http://schemas.openxmlformats.org/officeDocument/2006/relationships" xmlns:p="http://schemas.openxmlformats.org/presentationml/2006/main">
  <p:tag name="ISLIDE.ICON" val="#21568;"/>
</p:tagLst>
</file>

<file path=ppt/tags/tag12.xml><?xml version="1.0" encoding="utf-8"?>
<p:tagLst xmlns:a="http://schemas.openxmlformats.org/drawingml/2006/main" xmlns:r="http://schemas.openxmlformats.org/officeDocument/2006/relationships" xmlns:p="http://schemas.openxmlformats.org/presentationml/2006/main">
  <p:tag name="ISLIDE.ICON" val="#21568;"/>
</p:tagLst>
</file>

<file path=ppt/tags/tag13.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ISLIDE.ICON" val="#21568;"/>
</p:tagLst>
</file>

<file path=ppt/tags/tag3.xml><?xml version="1.0" encoding="utf-8"?>
<p:tagLst xmlns:a="http://schemas.openxmlformats.org/drawingml/2006/main" xmlns:r="http://schemas.openxmlformats.org/officeDocument/2006/relationships" xmlns:p="http://schemas.openxmlformats.org/presentationml/2006/main">
  <p:tag name="ISLIDE.ICON" val="#21568;"/>
</p:tagLst>
</file>

<file path=ppt/tags/tag4.xml><?xml version="1.0" encoding="utf-8"?>
<p:tagLst xmlns:a="http://schemas.openxmlformats.org/drawingml/2006/main" xmlns:r="http://schemas.openxmlformats.org/officeDocument/2006/relationships" xmlns:p="http://schemas.openxmlformats.org/presentationml/2006/main">
  <p:tag name="ISLIDE.ICON" val="#21568;"/>
</p:tagLst>
</file>

<file path=ppt/tags/tag5.xml><?xml version="1.0" encoding="utf-8"?>
<p:tagLst xmlns:a="http://schemas.openxmlformats.org/drawingml/2006/main" xmlns:r="http://schemas.openxmlformats.org/officeDocument/2006/relationships" xmlns:p="http://schemas.openxmlformats.org/presentationml/2006/main">
  <p:tag name="ISLIDE.ICON" val="#21568;"/>
</p:tagLst>
</file>

<file path=ppt/tags/tag6.xml><?xml version="1.0" encoding="utf-8"?>
<p:tagLst xmlns:a="http://schemas.openxmlformats.org/drawingml/2006/main" xmlns:r="http://schemas.openxmlformats.org/officeDocument/2006/relationships" xmlns:p="http://schemas.openxmlformats.org/presentationml/2006/main">
  <p:tag name="ISLIDE.ICON" val="#21568;"/>
</p:tagLst>
</file>

<file path=ppt/tags/tag7.xml><?xml version="1.0" encoding="utf-8"?>
<p:tagLst xmlns:a="http://schemas.openxmlformats.org/drawingml/2006/main" xmlns:r="http://schemas.openxmlformats.org/officeDocument/2006/relationships" xmlns:p="http://schemas.openxmlformats.org/presentationml/2006/main">
  <p:tag name="ISLIDE.ICON" val="#21568;"/>
</p:tagLst>
</file>

<file path=ppt/tags/tag8.xml><?xml version="1.0" encoding="utf-8"?>
<p:tagLst xmlns:a="http://schemas.openxmlformats.org/drawingml/2006/main" xmlns:r="http://schemas.openxmlformats.org/officeDocument/2006/relationships" xmlns:p="http://schemas.openxmlformats.org/presentationml/2006/main">
  <p:tag name="ISLIDE.ICON" val="#21568;"/>
</p:tagLst>
</file>

<file path=ppt/tags/tag9.xml><?xml version="1.0" encoding="utf-8"?>
<p:tagLst xmlns:a="http://schemas.openxmlformats.org/drawingml/2006/main" xmlns:r="http://schemas.openxmlformats.org/officeDocument/2006/relationships" xmlns:p="http://schemas.openxmlformats.org/presentationml/2006/main">
  <p:tag name="ISLIDE.ICON" val="#21568;"/>
</p:tagLst>
</file>

<file path=ppt/theme/theme1.xml><?xml version="1.0" encoding="utf-8"?>
<a:theme xmlns:a="http://schemas.openxmlformats.org/drawingml/2006/main" name="Office 主题​​">
  <a:themeElements>
    <a:clrScheme name="航空学院配色">
      <a:dk1>
        <a:sysClr val="windowText" lastClr="000000"/>
      </a:dk1>
      <a:lt1>
        <a:sysClr val="window" lastClr="FFFFFF"/>
      </a:lt1>
      <a:dk2>
        <a:srgbClr val="44546A"/>
      </a:dk2>
      <a:lt2>
        <a:srgbClr val="E7E6E6"/>
      </a:lt2>
      <a:accent1>
        <a:srgbClr val="2160B1"/>
      </a:accent1>
      <a:accent2>
        <a:srgbClr val="1E218C"/>
      </a:accent2>
      <a:accent3>
        <a:srgbClr val="2383C6"/>
      </a:accent3>
      <a:accent4>
        <a:srgbClr val="FFC000"/>
      </a:accent4>
      <a:accent5>
        <a:srgbClr val="A5A5A5"/>
      </a:accent5>
      <a:accent6>
        <a:srgbClr val="AC3636"/>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7302</TotalTime>
  <Words>1287</Words>
  <Application>Microsoft Office PowerPoint</Application>
  <PresentationFormat>宽屏</PresentationFormat>
  <Paragraphs>110</Paragraphs>
  <Slides>15</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等线</vt:lpstr>
      <vt:lpstr>等线 Light</vt:lpstr>
      <vt:lpstr>Microsoft Yahei</vt:lpstr>
      <vt:lpstr>Microsoft Yahei</vt:lpstr>
      <vt:lpstr>Microsoft Yahei</vt:lpstr>
      <vt:lpstr>Arial</vt:lpstr>
      <vt:lpstr>Courier New</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航空学院通用模板</dc:title>
  <dc:creator>李丰辰</dc:creator>
  <cp:keywords>航空学院通用模板</cp:keywords>
  <cp:lastModifiedBy>邢 恩博</cp:lastModifiedBy>
  <cp:revision>60</cp:revision>
  <dcterms:created xsi:type="dcterms:W3CDTF">2022-04-01T04:49:03Z</dcterms:created>
  <dcterms:modified xsi:type="dcterms:W3CDTF">2023-07-11T16:05:43Z</dcterms:modified>
</cp:coreProperties>
</file>